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6" r:id="rId1"/>
  </p:sldMasterIdLst>
  <p:notesMasterIdLst>
    <p:notesMasterId r:id="rId36"/>
  </p:notesMasterIdLst>
  <p:sldIdLst>
    <p:sldId id="256" r:id="rId2"/>
    <p:sldId id="257" r:id="rId3"/>
    <p:sldId id="258" r:id="rId4"/>
    <p:sldId id="259" r:id="rId5"/>
    <p:sldId id="260" r:id="rId6"/>
    <p:sldId id="261" r:id="rId7"/>
    <p:sldId id="265" r:id="rId8"/>
    <p:sldId id="836" r:id="rId9"/>
    <p:sldId id="837" r:id="rId10"/>
    <p:sldId id="269" r:id="rId11"/>
    <p:sldId id="270" r:id="rId12"/>
    <p:sldId id="839" r:id="rId13"/>
    <p:sldId id="838" r:id="rId14"/>
    <p:sldId id="271" r:id="rId15"/>
    <p:sldId id="272" r:id="rId16"/>
    <p:sldId id="274" r:id="rId17"/>
    <p:sldId id="841"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321"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6" autoAdjust="0"/>
    <p:restoredTop sz="94660"/>
  </p:normalViewPr>
  <p:slideViewPr>
    <p:cSldViewPr snapToGrid="0">
      <p:cViewPr varScale="1">
        <p:scale>
          <a:sx n="57" d="100"/>
          <a:sy n="57" d="100"/>
        </p:scale>
        <p:origin x="618" y="2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M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0BCF1E8-6BDD-4E89-AE63-737D253224D2}" type="datetimeFigureOut">
              <a:rPr lang="en-MY" smtClean="0"/>
              <a:t>11/11/2025</a:t>
            </a:fld>
            <a:endParaRPr lang="en-MY"/>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M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M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7D7932-FB54-4A5F-8151-27AC81A966DD}" type="slidenum">
              <a:rPr lang="en-MY" smtClean="0"/>
              <a:t>‹#›</a:t>
            </a:fld>
            <a:endParaRPr lang="en-MY"/>
          </a:p>
        </p:txBody>
      </p:sp>
    </p:spTree>
    <p:extLst>
      <p:ext uri="{BB962C8B-B14F-4D97-AF65-F5344CB8AC3E}">
        <p14:creationId xmlns:p14="http://schemas.microsoft.com/office/powerpoint/2010/main" val="3538693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5F46E53-5191-4737-8939-7D08D694A103}" type="datetime1">
              <a:rPr lang="en-MY" smtClean="0"/>
              <a:t>11/11/2025</a:t>
            </a:fld>
            <a:endParaRPr lang="en-MY"/>
          </a:p>
        </p:txBody>
      </p:sp>
      <p:sp>
        <p:nvSpPr>
          <p:cNvPr id="5" name="Footer Placeholder 4"/>
          <p:cNvSpPr>
            <a:spLocks noGrp="1"/>
          </p:cNvSpPr>
          <p:nvPr>
            <p:ph type="ftr" sz="quarter" idx="11"/>
          </p:nvPr>
        </p:nvSpPr>
        <p:spPr>
          <a:xfrm>
            <a:off x="2416500" y="329307"/>
            <a:ext cx="4973915" cy="309201"/>
          </a:xfrm>
        </p:spPr>
        <p:txBody>
          <a:bodyPr/>
          <a:lstStyle/>
          <a:p>
            <a:endParaRPr lang="en-MY"/>
          </a:p>
        </p:txBody>
      </p:sp>
      <p:sp>
        <p:nvSpPr>
          <p:cNvPr id="6" name="Slide Number Placeholder 5"/>
          <p:cNvSpPr>
            <a:spLocks noGrp="1"/>
          </p:cNvSpPr>
          <p:nvPr>
            <p:ph type="sldNum" sz="quarter" idx="12"/>
          </p:nvPr>
        </p:nvSpPr>
        <p:spPr>
          <a:xfrm>
            <a:off x="1437664" y="798973"/>
            <a:ext cx="811019" cy="503578"/>
          </a:xfrm>
        </p:spPr>
        <p:txBody>
          <a:bodyPr/>
          <a:lstStyle/>
          <a:p>
            <a:fld id="{B0E99CB3-1887-46BB-97E9-9CE51F8E6A84}" type="slidenum">
              <a:rPr lang="en-MY" smtClean="0"/>
              <a:t>‹#›</a:t>
            </a:fld>
            <a:endParaRPr lang="en-MY"/>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43564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F2A1A8E-34FB-4BBE-8E99-652157123B0E}" type="datetime1">
              <a:rPr lang="en-MY" smtClean="0"/>
              <a:t>11/11/2025</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B0E99CB3-1887-46BB-97E9-9CE51F8E6A84}" type="slidenum">
              <a:rPr lang="en-MY" smtClean="0"/>
              <a:t>‹#›</a:t>
            </a:fld>
            <a:endParaRPr lang="en-MY"/>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95611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8B898D5-A899-4B01-8ED3-5E0C4D4F6AB7}" type="datetime1">
              <a:rPr lang="en-MY" smtClean="0"/>
              <a:t>11/11/2025</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B0E99CB3-1887-46BB-97E9-9CE51F8E6A84}" type="slidenum">
              <a:rPr lang="en-MY" smtClean="0"/>
              <a:t>‹#›</a:t>
            </a:fld>
            <a:endParaRPr lang="en-MY"/>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958711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115CC0-7790-4AE0-8BAF-7C7D99203A78}" type="datetime1">
              <a:rPr lang="en-MY" smtClean="0"/>
              <a:t>11/11/2025</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B0E99CB3-1887-46BB-97E9-9CE51F8E6A84}" type="slidenum">
              <a:rPr lang="en-MY" smtClean="0"/>
              <a:t>‹#›</a:t>
            </a:fld>
            <a:endParaRPr lang="en-MY"/>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89115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51E8E8-6B4B-4748-98D6-038B1D449DB6}" type="datetime1">
              <a:rPr lang="en-MY" smtClean="0"/>
              <a:t>11/11/2025</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B0E99CB3-1887-46BB-97E9-9CE51F8E6A84}" type="slidenum">
              <a:rPr lang="en-MY" smtClean="0"/>
              <a:t>‹#›</a:t>
            </a:fld>
            <a:endParaRPr lang="en-MY"/>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395335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A6067EA-CB07-43BB-A012-6944851FD1AC}" type="datetime1">
              <a:rPr lang="en-MY" smtClean="0"/>
              <a:t>11/11/2025</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B0E99CB3-1887-46BB-97E9-9CE51F8E6A84}" type="slidenum">
              <a:rPr lang="en-MY" smtClean="0"/>
              <a:t>‹#›</a:t>
            </a:fld>
            <a:endParaRPr lang="en-MY"/>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07452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F4BA545-E44A-48BC-9B1E-03E3451BA6C0}" type="datetime1">
              <a:rPr lang="en-MY" smtClean="0"/>
              <a:t>11/11/2025</a:t>
            </a:fld>
            <a:endParaRPr lang="en-MY"/>
          </a:p>
        </p:txBody>
      </p:sp>
      <p:sp>
        <p:nvSpPr>
          <p:cNvPr id="8" name="Footer Placeholder 7"/>
          <p:cNvSpPr>
            <a:spLocks noGrp="1"/>
          </p:cNvSpPr>
          <p:nvPr>
            <p:ph type="ftr" sz="quarter" idx="11"/>
          </p:nvPr>
        </p:nvSpPr>
        <p:spPr/>
        <p:txBody>
          <a:bodyPr/>
          <a:lstStyle/>
          <a:p>
            <a:endParaRPr lang="en-MY"/>
          </a:p>
        </p:txBody>
      </p:sp>
      <p:sp>
        <p:nvSpPr>
          <p:cNvPr id="9" name="Slide Number Placeholder 8"/>
          <p:cNvSpPr>
            <a:spLocks noGrp="1"/>
          </p:cNvSpPr>
          <p:nvPr>
            <p:ph type="sldNum" sz="quarter" idx="12"/>
          </p:nvPr>
        </p:nvSpPr>
        <p:spPr/>
        <p:txBody>
          <a:bodyPr/>
          <a:lstStyle/>
          <a:p>
            <a:fld id="{B0E99CB3-1887-46BB-97E9-9CE51F8E6A84}" type="slidenum">
              <a:rPr lang="en-MY" smtClean="0"/>
              <a:t>‹#›</a:t>
            </a:fld>
            <a:endParaRPr lang="en-MY"/>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24022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706CB4D-A069-4F25-96D1-CB58F2DE040B}" type="datetime1">
              <a:rPr lang="en-MY" smtClean="0"/>
              <a:t>11/11/2025</a:t>
            </a:fld>
            <a:endParaRPr lang="en-MY"/>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p:txBody>
          <a:bodyPr/>
          <a:lstStyle/>
          <a:p>
            <a:fld id="{B0E99CB3-1887-46BB-97E9-9CE51F8E6A84}" type="slidenum">
              <a:rPr lang="en-MY" smtClean="0"/>
              <a:t>‹#›</a:t>
            </a:fld>
            <a:endParaRPr lang="en-MY"/>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970917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CB2917-EE64-4330-9E28-1A90A42ACCB4}" type="datetime1">
              <a:rPr lang="en-MY" smtClean="0"/>
              <a:t>11/11/2025</a:t>
            </a:fld>
            <a:endParaRPr lang="en-MY"/>
          </a:p>
        </p:txBody>
      </p:sp>
      <p:sp>
        <p:nvSpPr>
          <p:cNvPr id="3" name="Footer Placeholder 2"/>
          <p:cNvSpPr>
            <a:spLocks noGrp="1"/>
          </p:cNvSpPr>
          <p:nvPr>
            <p:ph type="ftr" sz="quarter" idx="11"/>
          </p:nvPr>
        </p:nvSpPr>
        <p:spPr/>
        <p:txBody>
          <a:bodyPr/>
          <a:lstStyle/>
          <a:p>
            <a:endParaRPr lang="en-MY"/>
          </a:p>
        </p:txBody>
      </p:sp>
      <p:sp>
        <p:nvSpPr>
          <p:cNvPr id="4" name="Slide Number Placeholder 3"/>
          <p:cNvSpPr>
            <a:spLocks noGrp="1"/>
          </p:cNvSpPr>
          <p:nvPr>
            <p:ph type="sldNum" sz="quarter" idx="12"/>
          </p:nvPr>
        </p:nvSpPr>
        <p:spPr/>
        <p:txBody>
          <a:bodyPr/>
          <a:lstStyle/>
          <a:p>
            <a:fld id="{B0E99CB3-1887-46BB-97E9-9CE51F8E6A84}" type="slidenum">
              <a:rPr lang="en-MY" smtClean="0"/>
              <a:t>‹#›</a:t>
            </a:fld>
            <a:endParaRPr lang="en-MY"/>
          </a:p>
        </p:txBody>
      </p:sp>
    </p:spTree>
    <p:extLst>
      <p:ext uri="{BB962C8B-B14F-4D97-AF65-F5344CB8AC3E}">
        <p14:creationId xmlns:p14="http://schemas.microsoft.com/office/powerpoint/2010/main" val="26928900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4B72E64-4BDA-47E3-BCEE-B74796D27091}" type="datetime1">
              <a:rPr lang="en-MY" smtClean="0"/>
              <a:t>11/11/2025</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B0E99CB3-1887-46BB-97E9-9CE51F8E6A84}" type="slidenum">
              <a:rPr lang="en-MY" smtClean="0"/>
              <a:t>‹#›</a:t>
            </a:fld>
            <a:endParaRPr lang="en-MY"/>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530909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17078D1E-55B3-4CE1-B8B4-2ED18B49E178}" type="datetime1">
              <a:rPr lang="en-MY" smtClean="0"/>
              <a:t>11/11/2025</a:t>
            </a:fld>
            <a:endParaRPr lang="en-MY"/>
          </a:p>
        </p:txBody>
      </p:sp>
      <p:sp>
        <p:nvSpPr>
          <p:cNvPr id="6" name="Footer Placeholder 5"/>
          <p:cNvSpPr>
            <a:spLocks noGrp="1"/>
          </p:cNvSpPr>
          <p:nvPr>
            <p:ph type="ftr" sz="quarter" idx="11"/>
          </p:nvPr>
        </p:nvSpPr>
        <p:spPr>
          <a:xfrm>
            <a:off x="1447382" y="318640"/>
            <a:ext cx="5541004" cy="320931"/>
          </a:xfrm>
        </p:spPr>
        <p:txBody>
          <a:bodyPr/>
          <a:lstStyle/>
          <a:p>
            <a:endParaRPr lang="en-MY"/>
          </a:p>
        </p:txBody>
      </p:sp>
      <p:sp>
        <p:nvSpPr>
          <p:cNvPr id="7" name="Slide Number Placeholder 6"/>
          <p:cNvSpPr>
            <a:spLocks noGrp="1"/>
          </p:cNvSpPr>
          <p:nvPr>
            <p:ph type="sldNum" sz="quarter" idx="12"/>
          </p:nvPr>
        </p:nvSpPr>
        <p:spPr/>
        <p:txBody>
          <a:bodyPr/>
          <a:lstStyle/>
          <a:p>
            <a:fld id="{B0E99CB3-1887-46BB-97E9-9CE51F8E6A84}" type="slidenum">
              <a:rPr lang="en-MY" smtClean="0"/>
              <a:t>‹#›</a:t>
            </a:fld>
            <a:endParaRPr lang="en-MY"/>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95903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E5429F8D-B768-424C-9138-3065F7E3FA87}" type="datetime1">
              <a:rPr lang="en-MY" smtClean="0"/>
              <a:t>11/11/2025</a:t>
            </a:fld>
            <a:endParaRPr lang="en-MY"/>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MY"/>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B0E99CB3-1887-46BB-97E9-9CE51F8E6A84}" type="slidenum">
              <a:rPr lang="en-MY" smtClean="0"/>
              <a:t>‹#›</a:t>
            </a:fld>
            <a:endParaRPr lang="en-MY"/>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2873273"/>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 id="2147483771" r:id="rId5"/>
    <p:sldLayoutId id="2147483772" r:id="rId6"/>
    <p:sldLayoutId id="2147483773" r:id="rId7"/>
    <p:sldLayoutId id="2147483774" r:id="rId8"/>
    <p:sldLayoutId id="2147483775" r:id="rId9"/>
    <p:sldLayoutId id="2147483776" r:id="rId10"/>
    <p:sldLayoutId id="2147483777" r:id="rId11"/>
  </p:sldLayoutIdLst>
  <p:hf hdr="0" ftr="0" dt="0"/>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2A4904-A61E-8C20-2537-7EADBB7C7F9C}"/>
              </a:ext>
            </a:extLst>
          </p:cNvPr>
          <p:cNvSpPr>
            <a:spLocks noGrp="1"/>
          </p:cNvSpPr>
          <p:nvPr>
            <p:ph type="ctrTitle"/>
          </p:nvPr>
        </p:nvSpPr>
        <p:spPr/>
        <p:txBody>
          <a:bodyPr/>
          <a:lstStyle/>
          <a:p>
            <a:r>
              <a:rPr lang="en-US" dirty="0"/>
              <a:t>ORGANIZATIONAL DEATH </a:t>
            </a:r>
            <a:endParaRPr lang="en-MY" dirty="0"/>
          </a:p>
        </p:txBody>
      </p:sp>
      <p:sp>
        <p:nvSpPr>
          <p:cNvPr id="3" name="Subtitle 2">
            <a:extLst>
              <a:ext uri="{FF2B5EF4-FFF2-40B4-BE49-F238E27FC236}">
                <a16:creationId xmlns:a16="http://schemas.microsoft.com/office/drawing/2014/main" id="{FF662A6E-DE9A-F51B-AB26-6CBB1F4B22DD}"/>
              </a:ext>
            </a:extLst>
          </p:cNvPr>
          <p:cNvSpPr>
            <a:spLocks noGrp="1"/>
          </p:cNvSpPr>
          <p:nvPr>
            <p:ph type="subTitle" idx="1"/>
          </p:nvPr>
        </p:nvSpPr>
        <p:spPr/>
        <p:txBody>
          <a:bodyPr>
            <a:noAutofit/>
          </a:bodyPr>
          <a:lstStyle/>
          <a:p>
            <a:r>
              <a:rPr lang="en-US" sz="2400" dirty="0"/>
              <a:t>BY  DATO’  DR ANUAR  MD NOR,</a:t>
            </a:r>
          </a:p>
          <a:p>
            <a:r>
              <a:rPr lang="en-US" sz="2400" dirty="0"/>
              <a:t>FOUNDER, BISON CONSULTING  </a:t>
            </a:r>
          </a:p>
          <a:p>
            <a:r>
              <a:rPr lang="en-US" sz="2400" dirty="0"/>
              <a:t>Dated 8.11.2025 </a:t>
            </a:r>
            <a:endParaRPr lang="en-MY" sz="2400" dirty="0"/>
          </a:p>
        </p:txBody>
      </p:sp>
      <p:sp>
        <p:nvSpPr>
          <p:cNvPr id="4" name="Slide Number Placeholder 3">
            <a:extLst>
              <a:ext uri="{FF2B5EF4-FFF2-40B4-BE49-F238E27FC236}">
                <a16:creationId xmlns:a16="http://schemas.microsoft.com/office/drawing/2014/main" id="{940E91C1-3F2C-221C-0105-74EFAD3F4C6F}"/>
              </a:ext>
            </a:extLst>
          </p:cNvPr>
          <p:cNvSpPr>
            <a:spLocks noGrp="1"/>
          </p:cNvSpPr>
          <p:nvPr>
            <p:ph type="sldNum" sz="quarter" idx="12"/>
          </p:nvPr>
        </p:nvSpPr>
        <p:spPr/>
        <p:txBody>
          <a:bodyPr/>
          <a:lstStyle/>
          <a:p>
            <a:fld id="{B0E99CB3-1887-46BB-97E9-9CE51F8E6A84}" type="slidenum">
              <a:rPr lang="en-MY" smtClean="0"/>
              <a:t>1</a:t>
            </a:fld>
            <a:endParaRPr lang="en-MY"/>
          </a:p>
        </p:txBody>
      </p:sp>
    </p:spTree>
    <p:extLst>
      <p:ext uri="{BB962C8B-B14F-4D97-AF65-F5344CB8AC3E}">
        <p14:creationId xmlns:p14="http://schemas.microsoft.com/office/powerpoint/2010/main" val="9542588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94A58-F05A-6C5A-8DCB-8719DCE35358}"/>
              </a:ext>
            </a:extLst>
          </p:cNvPr>
          <p:cNvSpPr>
            <a:spLocks noGrp="1"/>
          </p:cNvSpPr>
          <p:nvPr>
            <p:ph type="title"/>
          </p:nvPr>
        </p:nvSpPr>
        <p:spPr/>
        <p:txBody>
          <a:bodyPr/>
          <a:lstStyle/>
          <a:p>
            <a:r>
              <a:rPr lang="en-US" dirty="0"/>
              <a:t>THIRD TRAJECTORY</a:t>
            </a:r>
            <a:endParaRPr lang="en-MY" dirty="0"/>
          </a:p>
        </p:txBody>
      </p:sp>
      <p:sp>
        <p:nvSpPr>
          <p:cNvPr id="3" name="Content Placeholder 2">
            <a:extLst>
              <a:ext uri="{FF2B5EF4-FFF2-40B4-BE49-F238E27FC236}">
                <a16:creationId xmlns:a16="http://schemas.microsoft.com/office/drawing/2014/main" id="{B55B6555-002E-130E-2C7A-D653A272B9D7}"/>
              </a:ext>
            </a:extLst>
          </p:cNvPr>
          <p:cNvSpPr>
            <a:spLocks noGrp="1"/>
          </p:cNvSpPr>
          <p:nvPr>
            <p:ph idx="1"/>
          </p:nvPr>
        </p:nvSpPr>
        <p:spPr/>
        <p:txBody>
          <a:bodyPr/>
          <a:lstStyle/>
          <a:p>
            <a:r>
              <a:rPr lang="en-US" dirty="0"/>
              <a:t>IT ONLY HAPPENS TO MATURE COMPANIES  THAT HAVE BEEN TRADING SUCESSFULY FOR  A NUMBER OF YEARS  OR DECADES. </a:t>
            </a:r>
          </a:p>
          <a:p>
            <a:r>
              <a:rPr lang="en-US" dirty="0"/>
              <a:t>HOWEVER, SUCH COMPANIES HAVE SOME IMPORTANT DEFECTS  IN MANAGEMENT STRUCTURE  AND HAVE LOST TOUCH WITH THEIR CUSTOMERS. </a:t>
            </a:r>
          </a:p>
          <a:p>
            <a:r>
              <a:rPr lang="en-MY" dirty="0"/>
              <a:t>AT SOME TIME, A MAJOR CHANGE  OCCURS, BUT NO ADEQUATE  RESPONSE IS MADE. </a:t>
            </a:r>
          </a:p>
          <a:p>
            <a:r>
              <a:rPr lang="en-MY" dirty="0"/>
              <a:t>AS  A CONSEQUENCE, ITS  FINANCIAL STRUCTURE BECOMES  VERY WEAK AND THE COMPANY GOES BANKRUPT.  </a:t>
            </a:r>
          </a:p>
        </p:txBody>
      </p:sp>
      <p:sp>
        <p:nvSpPr>
          <p:cNvPr id="4" name="Slide Number Placeholder 3">
            <a:extLst>
              <a:ext uri="{FF2B5EF4-FFF2-40B4-BE49-F238E27FC236}">
                <a16:creationId xmlns:a16="http://schemas.microsoft.com/office/drawing/2014/main" id="{7543499B-2FC4-735E-B99A-B84488F5A3CD}"/>
              </a:ext>
            </a:extLst>
          </p:cNvPr>
          <p:cNvSpPr>
            <a:spLocks noGrp="1"/>
          </p:cNvSpPr>
          <p:nvPr>
            <p:ph type="sldNum" sz="quarter" idx="12"/>
          </p:nvPr>
        </p:nvSpPr>
        <p:spPr/>
        <p:txBody>
          <a:bodyPr/>
          <a:lstStyle/>
          <a:p>
            <a:fld id="{B0E99CB3-1887-46BB-97E9-9CE51F8E6A84}" type="slidenum">
              <a:rPr lang="en-MY" smtClean="0"/>
              <a:t>10</a:t>
            </a:fld>
            <a:endParaRPr lang="en-MY"/>
          </a:p>
        </p:txBody>
      </p:sp>
    </p:spTree>
    <p:extLst>
      <p:ext uri="{BB962C8B-B14F-4D97-AF65-F5344CB8AC3E}">
        <p14:creationId xmlns:p14="http://schemas.microsoft.com/office/powerpoint/2010/main" val="24417679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04B0F-8402-CC3D-BF13-7A471857DD60}"/>
              </a:ext>
            </a:extLst>
          </p:cNvPr>
          <p:cNvSpPr>
            <a:spLocks noGrp="1"/>
          </p:cNvSpPr>
          <p:nvPr>
            <p:ph type="title"/>
          </p:nvPr>
        </p:nvSpPr>
        <p:spPr>
          <a:xfrm>
            <a:off x="838199" y="365125"/>
            <a:ext cx="10721829" cy="3166640"/>
          </a:xfrm>
        </p:spPr>
        <p:txBody>
          <a:bodyPr>
            <a:normAutofit/>
          </a:bodyPr>
          <a:lstStyle/>
          <a:p>
            <a:r>
              <a:rPr lang="en-US" dirty="0"/>
              <a:t>CASE STUDIES OF FAILURE PROCESS OF COMPANIES (OOGEE AND DE PRUCKER, 2006)</a:t>
            </a:r>
            <a:br>
              <a:rPr lang="en-US" dirty="0"/>
            </a:br>
            <a:br>
              <a:rPr lang="en-US" dirty="0"/>
            </a:br>
            <a:br>
              <a:rPr lang="en-US" dirty="0"/>
            </a:br>
            <a:r>
              <a:rPr lang="en-US" dirty="0"/>
              <a:t>FOUR TYPES OF FAILIURE PROCESSES</a:t>
            </a:r>
            <a:endParaRPr lang="en-MY" dirty="0"/>
          </a:p>
        </p:txBody>
      </p:sp>
      <p:sp>
        <p:nvSpPr>
          <p:cNvPr id="3" name="Slide Number Placeholder 2">
            <a:extLst>
              <a:ext uri="{FF2B5EF4-FFF2-40B4-BE49-F238E27FC236}">
                <a16:creationId xmlns:a16="http://schemas.microsoft.com/office/drawing/2014/main" id="{BB690055-9772-B8E0-5AF3-8F9FF00DA1D7}"/>
              </a:ext>
            </a:extLst>
          </p:cNvPr>
          <p:cNvSpPr>
            <a:spLocks noGrp="1"/>
          </p:cNvSpPr>
          <p:nvPr>
            <p:ph type="sldNum" sz="quarter" idx="12"/>
          </p:nvPr>
        </p:nvSpPr>
        <p:spPr/>
        <p:txBody>
          <a:bodyPr/>
          <a:lstStyle/>
          <a:p>
            <a:fld id="{B0E99CB3-1887-46BB-97E9-9CE51F8E6A84}" type="slidenum">
              <a:rPr lang="en-MY" smtClean="0"/>
              <a:t>11</a:t>
            </a:fld>
            <a:endParaRPr lang="en-MY"/>
          </a:p>
        </p:txBody>
      </p:sp>
    </p:spTree>
    <p:extLst>
      <p:ext uri="{BB962C8B-B14F-4D97-AF65-F5344CB8AC3E}">
        <p14:creationId xmlns:p14="http://schemas.microsoft.com/office/powerpoint/2010/main" val="2712000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059C13-F533-7D22-7E00-737346001639}"/>
              </a:ext>
            </a:extLst>
          </p:cNvPr>
          <p:cNvSpPr>
            <a:spLocks noGrp="1"/>
          </p:cNvSpPr>
          <p:nvPr>
            <p:ph type="title"/>
          </p:nvPr>
        </p:nvSpPr>
        <p:spPr/>
        <p:txBody>
          <a:bodyPr/>
          <a:lstStyle/>
          <a:p>
            <a:r>
              <a:rPr lang="en-US" dirty="0"/>
              <a:t>THE FOUR TYPES OF FAILURE PROCESSES</a:t>
            </a:r>
            <a:endParaRPr lang="en-MY" dirty="0"/>
          </a:p>
        </p:txBody>
      </p:sp>
      <p:sp>
        <p:nvSpPr>
          <p:cNvPr id="3" name="Content Placeholder 2">
            <a:extLst>
              <a:ext uri="{FF2B5EF4-FFF2-40B4-BE49-F238E27FC236}">
                <a16:creationId xmlns:a16="http://schemas.microsoft.com/office/drawing/2014/main" id="{B383CC1E-45C5-A26C-293F-5FD8A65D7600}"/>
              </a:ext>
            </a:extLst>
          </p:cNvPr>
          <p:cNvSpPr>
            <a:spLocks noGrp="1"/>
          </p:cNvSpPr>
          <p:nvPr>
            <p:ph idx="1"/>
          </p:nvPr>
        </p:nvSpPr>
        <p:spPr/>
        <p:txBody>
          <a:bodyPr/>
          <a:lstStyle/>
          <a:p>
            <a:pPr marL="0" indent="0">
              <a:buNone/>
            </a:pPr>
            <a:r>
              <a:rPr lang="en-US" dirty="0"/>
              <a:t>(1)  THE FAILURE  PROCESS OF AN UNSUCCESSFUL START-UP-TYPE 1 </a:t>
            </a:r>
          </a:p>
          <a:p>
            <a:pPr marL="0" indent="0">
              <a:buNone/>
            </a:pPr>
            <a:r>
              <a:rPr lang="en-US" dirty="0"/>
              <a:t>(2)  THE FAILURE PROCESS OF AN AMBITIOUS COMPANY-TYPE 2 </a:t>
            </a:r>
          </a:p>
          <a:p>
            <a:pPr marL="0" indent="0">
              <a:buNone/>
            </a:pPr>
            <a:r>
              <a:rPr lang="en-US" dirty="0"/>
              <a:t>(3) THE FAILURE PROCESS OF A  DAZZLED  GROWTH COMPANY-TYPE 3</a:t>
            </a:r>
          </a:p>
          <a:p>
            <a:pPr marL="0" indent="0">
              <a:buNone/>
            </a:pPr>
            <a:r>
              <a:rPr lang="en-US" dirty="0"/>
              <a:t>(4) THE FAILURE PROCESS OF A  APATHETIC COMPANY-TYPE 4</a:t>
            </a:r>
            <a:endParaRPr lang="en-MY" dirty="0"/>
          </a:p>
        </p:txBody>
      </p:sp>
      <p:sp>
        <p:nvSpPr>
          <p:cNvPr id="4" name="Slide Number Placeholder 3">
            <a:extLst>
              <a:ext uri="{FF2B5EF4-FFF2-40B4-BE49-F238E27FC236}">
                <a16:creationId xmlns:a16="http://schemas.microsoft.com/office/drawing/2014/main" id="{2427C99A-B0A7-4C4E-84DD-1BC030C4381D}"/>
              </a:ext>
            </a:extLst>
          </p:cNvPr>
          <p:cNvSpPr>
            <a:spLocks noGrp="1"/>
          </p:cNvSpPr>
          <p:nvPr>
            <p:ph type="sldNum" sz="quarter" idx="12"/>
          </p:nvPr>
        </p:nvSpPr>
        <p:spPr/>
        <p:txBody>
          <a:bodyPr/>
          <a:lstStyle/>
          <a:p>
            <a:fld id="{B0E99CB3-1887-46BB-97E9-9CE51F8E6A84}" type="slidenum">
              <a:rPr lang="en-MY" smtClean="0"/>
              <a:t>12</a:t>
            </a:fld>
            <a:endParaRPr lang="en-MY"/>
          </a:p>
        </p:txBody>
      </p:sp>
    </p:spTree>
    <p:extLst>
      <p:ext uri="{BB962C8B-B14F-4D97-AF65-F5344CB8AC3E}">
        <p14:creationId xmlns:p14="http://schemas.microsoft.com/office/powerpoint/2010/main" val="3521767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97B5EB-52D8-3EB9-806B-87A31D3D0B42}"/>
              </a:ext>
            </a:extLst>
          </p:cNvPr>
          <p:cNvSpPr>
            <a:spLocks noGrp="1"/>
          </p:cNvSpPr>
          <p:nvPr>
            <p:ph type="title"/>
          </p:nvPr>
        </p:nvSpPr>
        <p:spPr/>
        <p:txBody>
          <a:bodyPr>
            <a:normAutofit/>
          </a:bodyPr>
          <a:lstStyle/>
          <a:p>
            <a:r>
              <a:rPr lang="en-US" dirty="0"/>
              <a:t>THE FAILURE PROCESS OF AN UNSUCESSFUL START-UP COMPANY- TYPE 1</a:t>
            </a:r>
            <a:endParaRPr lang="en-MY" dirty="0"/>
          </a:p>
        </p:txBody>
      </p:sp>
      <p:sp>
        <p:nvSpPr>
          <p:cNvPr id="3" name="Content Placeholder 2">
            <a:extLst>
              <a:ext uri="{FF2B5EF4-FFF2-40B4-BE49-F238E27FC236}">
                <a16:creationId xmlns:a16="http://schemas.microsoft.com/office/drawing/2014/main" id="{244DB72B-0DAB-0882-BEDC-4BD70889BD46}"/>
              </a:ext>
            </a:extLst>
          </p:cNvPr>
          <p:cNvSpPr>
            <a:spLocks noGrp="1"/>
          </p:cNvSpPr>
          <p:nvPr>
            <p:ph idx="1"/>
          </p:nvPr>
        </p:nvSpPr>
        <p:spPr/>
        <p:txBody>
          <a:bodyPr>
            <a:normAutofit fontScale="92500" lnSpcReduction="10000"/>
          </a:bodyPr>
          <a:lstStyle/>
          <a:p>
            <a:r>
              <a:rPr lang="en-MY" dirty="0"/>
              <a:t>A TYPICAL INITIAL  SHORTCOMING  IN THE MANAGEMENT OF COMPANIES  CONCERNS MANAGERIAL  AND INDUSTRY EXPERIENCE. </a:t>
            </a:r>
          </a:p>
          <a:p>
            <a:r>
              <a:rPr lang="en-MY" dirty="0"/>
              <a:t>MANAGEMENT ARE UNWARE OF THE NECESSARY ISSUES IN A  COMPNY’S BUSINESS PLAN.  </a:t>
            </a:r>
          </a:p>
          <a:p>
            <a:r>
              <a:rPr lang="en-MY" dirty="0"/>
              <a:t>THERE IS NO STRATEGIC ADVANTAGE AND POTENTAIL CUSTOMERS  CANNOT  BE ATTRACTED.  </a:t>
            </a:r>
          </a:p>
          <a:p>
            <a:r>
              <a:rPr lang="en-MY" dirty="0"/>
              <a:t>INAPPRORIATE MANAGEMENT LEADS TO  INSUFFICIENT CONTROL MECHANISMS    </a:t>
            </a:r>
          </a:p>
          <a:p>
            <a:r>
              <a:rPr lang="en-MY" dirty="0"/>
              <a:t>ERRORS IN THE COMPANY’S POLICIES  ARE VISIBLE  AS A  RESULT OF ERRORS  MADE BY MANAGEMENT.</a:t>
            </a:r>
          </a:p>
        </p:txBody>
      </p:sp>
      <p:sp>
        <p:nvSpPr>
          <p:cNvPr id="4" name="Slide Number Placeholder 3">
            <a:extLst>
              <a:ext uri="{FF2B5EF4-FFF2-40B4-BE49-F238E27FC236}">
                <a16:creationId xmlns:a16="http://schemas.microsoft.com/office/drawing/2014/main" id="{31626027-D78F-868F-89C3-CA18F1CD099A}"/>
              </a:ext>
            </a:extLst>
          </p:cNvPr>
          <p:cNvSpPr>
            <a:spLocks noGrp="1"/>
          </p:cNvSpPr>
          <p:nvPr>
            <p:ph type="sldNum" sz="quarter" idx="12"/>
          </p:nvPr>
        </p:nvSpPr>
        <p:spPr/>
        <p:txBody>
          <a:bodyPr/>
          <a:lstStyle/>
          <a:p>
            <a:fld id="{B0E99CB3-1887-46BB-97E9-9CE51F8E6A84}" type="slidenum">
              <a:rPr lang="en-MY" smtClean="0"/>
              <a:t>13</a:t>
            </a:fld>
            <a:endParaRPr lang="en-MY"/>
          </a:p>
        </p:txBody>
      </p:sp>
    </p:spTree>
    <p:extLst>
      <p:ext uri="{BB962C8B-B14F-4D97-AF65-F5344CB8AC3E}">
        <p14:creationId xmlns:p14="http://schemas.microsoft.com/office/powerpoint/2010/main" val="41539325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C5ED0E-A14D-DD93-5275-9C2523A0EDB3}"/>
              </a:ext>
            </a:extLst>
          </p:cNvPr>
          <p:cNvSpPr>
            <a:spLocks noGrp="1"/>
          </p:cNvSpPr>
          <p:nvPr>
            <p:ph type="title"/>
          </p:nvPr>
        </p:nvSpPr>
        <p:spPr/>
        <p:txBody>
          <a:bodyPr/>
          <a:lstStyle/>
          <a:p>
            <a:r>
              <a:rPr lang="en-US" dirty="0"/>
              <a:t>CONTINUED…</a:t>
            </a:r>
            <a:endParaRPr lang="en-MY" dirty="0"/>
          </a:p>
        </p:txBody>
      </p:sp>
      <p:sp>
        <p:nvSpPr>
          <p:cNvPr id="3" name="Content Placeholder 2">
            <a:extLst>
              <a:ext uri="{FF2B5EF4-FFF2-40B4-BE49-F238E27FC236}">
                <a16:creationId xmlns:a16="http://schemas.microsoft.com/office/drawing/2014/main" id="{74ABA892-7C7F-59F5-20B9-4A2844996401}"/>
              </a:ext>
            </a:extLst>
          </p:cNvPr>
          <p:cNvSpPr>
            <a:spLocks noGrp="1"/>
          </p:cNvSpPr>
          <p:nvPr>
            <p:ph idx="1"/>
          </p:nvPr>
        </p:nvSpPr>
        <p:spPr/>
        <p:txBody>
          <a:bodyPr>
            <a:normAutofit fontScale="92500" lnSpcReduction="10000"/>
          </a:bodyPr>
          <a:lstStyle/>
          <a:p>
            <a:r>
              <a:rPr lang="en-US" dirty="0"/>
              <a:t>THREE NEGATIVE SIGNALS CAN BE OBSERVED ; HEAVY CAPITAL EXPENDITURE, LOW SALES LEVEL AND UNDERESTIMATED EXPENSES. </a:t>
            </a:r>
          </a:p>
          <a:p>
            <a:r>
              <a:rPr lang="en-US" dirty="0"/>
              <a:t>THESE NEGATIVE SIGNALS ARE THE FIRST  INDICATORS OF AN IMPENDING  BANKRUPTCY AND IN  A LATER  PHASE, THE  FINANCIAL INDICATORS GIVES A SIMILAR INDICATION.</a:t>
            </a:r>
          </a:p>
          <a:p>
            <a:r>
              <a:rPr lang="en-US" dirty="0"/>
              <a:t>CASH FLOW AND PROFITABILITY ARE VERY LOW, THIS INEVITABLY  LEADS  TO LIQUIDITY PROBLEM. </a:t>
            </a:r>
          </a:p>
          <a:p>
            <a:r>
              <a:rPr lang="en-US" dirty="0"/>
              <a:t>WITHIN A  SHORT PERIOD, THE COMPANY HAS MAJOR PROBLEMS SURVIVING, AND THE FALL  OF THE COMPANY APPEARS  LIKELY SHORTLY AFTER ITS FOUNDATION.</a:t>
            </a:r>
            <a:endParaRPr lang="en-MY" dirty="0"/>
          </a:p>
        </p:txBody>
      </p:sp>
      <p:sp>
        <p:nvSpPr>
          <p:cNvPr id="4" name="Slide Number Placeholder 3">
            <a:extLst>
              <a:ext uri="{FF2B5EF4-FFF2-40B4-BE49-F238E27FC236}">
                <a16:creationId xmlns:a16="http://schemas.microsoft.com/office/drawing/2014/main" id="{66EA6CB7-C939-0501-F3D5-5DECF21571F3}"/>
              </a:ext>
            </a:extLst>
          </p:cNvPr>
          <p:cNvSpPr>
            <a:spLocks noGrp="1"/>
          </p:cNvSpPr>
          <p:nvPr>
            <p:ph type="sldNum" sz="quarter" idx="12"/>
          </p:nvPr>
        </p:nvSpPr>
        <p:spPr/>
        <p:txBody>
          <a:bodyPr/>
          <a:lstStyle/>
          <a:p>
            <a:fld id="{B0E99CB3-1887-46BB-97E9-9CE51F8E6A84}" type="slidenum">
              <a:rPr lang="en-MY" smtClean="0"/>
              <a:t>14</a:t>
            </a:fld>
            <a:endParaRPr lang="en-MY"/>
          </a:p>
        </p:txBody>
      </p:sp>
    </p:spTree>
    <p:extLst>
      <p:ext uri="{BB962C8B-B14F-4D97-AF65-F5344CB8AC3E}">
        <p14:creationId xmlns:p14="http://schemas.microsoft.com/office/powerpoint/2010/main" val="13354807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31EB9-F6FD-6407-B461-BEF46AA928B9}"/>
              </a:ext>
            </a:extLst>
          </p:cNvPr>
          <p:cNvSpPr>
            <a:spLocks noGrp="1"/>
          </p:cNvSpPr>
          <p:nvPr>
            <p:ph type="title"/>
          </p:nvPr>
        </p:nvSpPr>
        <p:spPr/>
        <p:txBody>
          <a:bodyPr/>
          <a:lstStyle/>
          <a:p>
            <a:r>
              <a:rPr lang="en-US" dirty="0"/>
              <a:t>CONTINUED…</a:t>
            </a:r>
            <a:endParaRPr lang="en-MY" dirty="0"/>
          </a:p>
        </p:txBody>
      </p:sp>
      <p:sp>
        <p:nvSpPr>
          <p:cNvPr id="3" name="Content Placeholder 2">
            <a:extLst>
              <a:ext uri="{FF2B5EF4-FFF2-40B4-BE49-F238E27FC236}">
                <a16:creationId xmlns:a16="http://schemas.microsoft.com/office/drawing/2014/main" id="{834475B8-E36B-3C5E-E89A-F476505BF5FA}"/>
              </a:ext>
            </a:extLst>
          </p:cNvPr>
          <p:cNvSpPr>
            <a:spLocks noGrp="1"/>
          </p:cNvSpPr>
          <p:nvPr>
            <p:ph idx="1"/>
          </p:nvPr>
        </p:nvSpPr>
        <p:spPr/>
        <p:txBody>
          <a:bodyPr/>
          <a:lstStyle/>
          <a:p>
            <a:r>
              <a:rPr lang="en-US" dirty="0"/>
              <a:t>ALL STAKEHOLDERS ARE WELL AWARE OF THE COMPNY’S STRUGGLE TO SURVIVE, AND THE COMPANY FAILS TO ESTABLISH  STABLE RELATIONSHIPS WITH THEM. </a:t>
            </a:r>
            <a:endParaRPr lang="en-MY" dirty="0"/>
          </a:p>
        </p:txBody>
      </p:sp>
      <p:sp>
        <p:nvSpPr>
          <p:cNvPr id="4" name="Slide Number Placeholder 3">
            <a:extLst>
              <a:ext uri="{FF2B5EF4-FFF2-40B4-BE49-F238E27FC236}">
                <a16:creationId xmlns:a16="http://schemas.microsoft.com/office/drawing/2014/main" id="{294160D4-3111-4D0F-DBD4-0420D8B77BB5}"/>
              </a:ext>
            </a:extLst>
          </p:cNvPr>
          <p:cNvSpPr>
            <a:spLocks noGrp="1"/>
          </p:cNvSpPr>
          <p:nvPr>
            <p:ph type="sldNum" sz="quarter" idx="12"/>
          </p:nvPr>
        </p:nvSpPr>
        <p:spPr/>
        <p:txBody>
          <a:bodyPr/>
          <a:lstStyle/>
          <a:p>
            <a:fld id="{B0E99CB3-1887-46BB-97E9-9CE51F8E6A84}" type="slidenum">
              <a:rPr lang="en-MY" smtClean="0"/>
              <a:t>15</a:t>
            </a:fld>
            <a:endParaRPr lang="en-MY"/>
          </a:p>
        </p:txBody>
      </p:sp>
    </p:spTree>
    <p:extLst>
      <p:ext uri="{BB962C8B-B14F-4D97-AF65-F5344CB8AC3E}">
        <p14:creationId xmlns:p14="http://schemas.microsoft.com/office/powerpoint/2010/main" val="19209991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1193F5-D71B-A700-FD2E-C34A24FD14C0}"/>
              </a:ext>
            </a:extLst>
          </p:cNvPr>
          <p:cNvSpPr>
            <a:spLocks noGrp="1"/>
          </p:cNvSpPr>
          <p:nvPr>
            <p:ph type="title"/>
          </p:nvPr>
        </p:nvSpPr>
        <p:spPr/>
        <p:txBody>
          <a:bodyPr/>
          <a:lstStyle/>
          <a:p>
            <a:r>
              <a:rPr lang="en-US" dirty="0"/>
              <a:t>THE FAILURE PROCESS OF AN AMBITIOUS GROWTH COMPANY-TYPE 2</a:t>
            </a:r>
            <a:endParaRPr lang="en-MY" dirty="0"/>
          </a:p>
        </p:txBody>
      </p:sp>
      <p:sp>
        <p:nvSpPr>
          <p:cNvPr id="3" name="Content Placeholder 2">
            <a:extLst>
              <a:ext uri="{FF2B5EF4-FFF2-40B4-BE49-F238E27FC236}">
                <a16:creationId xmlns:a16="http://schemas.microsoft.com/office/drawing/2014/main" id="{BED010AC-09E7-C38F-34F0-25D5FBCB52D4}"/>
              </a:ext>
            </a:extLst>
          </p:cNvPr>
          <p:cNvSpPr>
            <a:spLocks noGrp="1"/>
          </p:cNvSpPr>
          <p:nvPr>
            <p:ph idx="1"/>
          </p:nvPr>
        </p:nvSpPr>
        <p:spPr/>
        <p:txBody>
          <a:bodyPr>
            <a:normAutofit lnSpcReduction="10000"/>
          </a:bodyPr>
          <a:lstStyle/>
          <a:p>
            <a:r>
              <a:rPr lang="en-US" dirty="0"/>
              <a:t>COMPANIES THAT FAIL IN ACCORDANCE  WITH THE SECOND FAILURE PROCESS HAVE A WEAK FINANCIAL STRUCTURE, DUE TO NEWNESS OR SMALLNESS AT THE START  OF THE FAILURE PROCESS. </a:t>
            </a:r>
          </a:p>
          <a:p>
            <a:r>
              <a:rPr lang="en-US" dirty="0"/>
              <a:t>THEREFORE, THESE COMPANIES ARE MORE VULVERABLE FOR BANKRUPTCY WHEN THE EXPANSION  STRATEGY  HAS A WORSE OUTCOME  THAN EXPECTED. </a:t>
            </a:r>
          </a:p>
          <a:p>
            <a:r>
              <a:rPr lang="en-US" dirty="0"/>
              <a:t>FROM THE START,  THE  MANAGEMENT OR THE ENTREPRENEUR  LEADING AN AMBITIOUS  GROWTH  COMPANY HAVE AN OBJECTIVE  OF BECOMING  AN IMPORTANT COMPANY IN THE  INDUSTRY. </a:t>
            </a:r>
            <a:endParaRPr lang="en-MY" dirty="0"/>
          </a:p>
        </p:txBody>
      </p:sp>
      <p:sp>
        <p:nvSpPr>
          <p:cNvPr id="4" name="Slide Number Placeholder 3">
            <a:extLst>
              <a:ext uri="{FF2B5EF4-FFF2-40B4-BE49-F238E27FC236}">
                <a16:creationId xmlns:a16="http://schemas.microsoft.com/office/drawing/2014/main" id="{1E9C1144-E65A-F0C0-8B32-E4A87B4A5BBC}"/>
              </a:ext>
            </a:extLst>
          </p:cNvPr>
          <p:cNvSpPr>
            <a:spLocks noGrp="1"/>
          </p:cNvSpPr>
          <p:nvPr>
            <p:ph type="sldNum" sz="quarter" idx="12"/>
          </p:nvPr>
        </p:nvSpPr>
        <p:spPr/>
        <p:txBody>
          <a:bodyPr/>
          <a:lstStyle/>
          <a:p>
            <a:fld id="{B0E99CB3-1887-46BB-97E9-9CE51F8E6A84}" type="slidenum">
              <a:rPr lang="en-MY" smtClean="0"/>
              <a:t>16</a:t>
            </a:fld>
            <a:endParaRPr lang="en-MY"/>
          </a:p>
        </p:txBody>
      </p:sp>
    </p:spTree>
    <p:extLst>
      <p:ext uri="{BB962C8B-B14F-4D97-AF65-F5344CB8AC3E}">
        <p14:creationId xmlns:p14="http://schemas.microsoft.com/office/powerpoint/2010/main" val="30282091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48E9-19A1-5D48-67E8-6742C36C8018}"/>
              </a:ext>
            </a:extLst>
          </p:cNvPr>
          <p:cNvSpPr>
            <a:spLocks noGrp="1"/>
          </p:cNvSpPr>
          <p:nvPr>
            <p:ph type="title"/>
          </p:nvPr>
        </p:nvSpPr>
        <p:spPr/>
        <p:txBody>
          <a:bodyPr/>
          <a:lstStyle/>
          <a:p>
            <a:r>
              <a:rPr lang="en-US" dirty="0"/>
              <a:t>CONTINUED…</a:t>
            </a:r>
            <a:endParaRPr lang="en-MY" dirty="0"/>
          </a:p>
        </p:txBody>
      </p:sp>
      <p:sp>
        <p:nvSpPr>
          <p:cNvPr id="3" name="Content Placeholder 2">
            <a:extLst>
              <a:ext uri="{FF2B5EF4-FFF2-40B4-BE49-F238E27FC236}">
                <a16:creationId xmlns:a16="http://schemas.microsoft.com/office/drawing/2014/main" id="{5957AB31-6944-F7F9-9908-D8CA116FF465}"/>
              </a:ext>
            </a:extLst>
          </p:cNvPr>
          <p:cNvSpPr>
            <a:spLocks noGrp="1"/>
          </p:cNvSpPr>
          <p:nvPr>
            <p:ph idx="1"/>
          </p:nvPr>
        </p:nvSpPr>
        <p:spPr/>
        <p:txBody>
          <a:bodyPr>
            <a:normAutofit fontScale="92500"/>
          </a:bodyPr>
          <a:lstStyle/>
          <a:p>
            <a:r>
              <a:rPr lang="en-US" dirty="0"/>
              <a:t>MOREOVER, THEIR ABILITY  TO PERSUADE BANKS AND THEIR-INDUSTRY-RELATED EXPERIENCE  INCREASE  THE POSSIBILITY OF EXECUTING AN EXPANSION PLAN. </a:t>
            </a:r>
          </a:p>
          <a:p>
            <a:r>
              <a:rPr lang="en-US" dirty="0"/>
              <a:t>FURTHERMORE, THEY ARE ALL RISK LOVERS  BECAUSE  OF THE HIGH INCREASE  OF THE FIRM’S DEBT EQUITY RATIO  AND SOME OF THEM  ARE CHARACTERIZED  BY OVER-OPTIMISM.</a:t>
            </a:r>
          </a:p>
          <a:p>
            <a:r>
              <a:rPr lang="en-US" dirty="0"/>
              <a:t>SOME OF THE COMPANIES HAVE EXISTED  FOR MORE THAN 5 YEARS BEFORE THE AMBITIOUS GROWTH STRATEGY. AS THEY DIDN’T  HAVE THE  OPPORTUNITY OR THE FINANCIAL MEANS  TO EXECUTE THE GROWTH STRATEGY. </a:t>
            </a:r>
            <a:endParaRPr lang="en-MY" dirty="0"/>
          </a:p>
        </p:txBody>
      </p:sp>
      <p:sp>
        <p:nvSpPr>
          <p:cNvPr id="4" name="Slide Number Placeholder 3">
            <a:extLst>
              <a:ext uri="{FF2B5EF4-FFF2-40B4-BE49-F238E27FC236}">
                <a16:creationId xmlns:a16="http://schemas.microsoft.com/office/drawing/2014/main" id="{BA247855-B8C2-CCA0-60F1-2FA9FF174C0C}"/>
              </a:ext>
            </a:extLst>
          </p:cNvPr>
          <p:cNvSpPr>
            <a:spLocks noGrp="1"/>
          </p:cNvSpPr>
          <p:nvPr>
            <p:ph type="sldNum" sz="quarter" idx="12"/>
          </p:nvPr>
        </p:nvSpPr>
        <p:spPr/>
        <p:txBody>
          <a:bodyPr/>
          <a:lstStyle/>
          <a:p>
            <a:fld id="{B0E99CB3-1887-46BB-97E9-9CE51F8E6A84}" type="slidenum">
              <a:rPr lang="en-MY" smtClean="0"/>
              <a:t>17</a:t>
            </a:fld>
            <a:endParaRPr lang="en-MY"/>
          </a:p>
        </p:txBody>
      </p:sp>
    </p:spTree>
    <p:extLst>
      <p:ext uri="{BB962C8B-B14F-4D97-AF65-F5344CB8AC3E}">
        <p14:creationId xmlns:p14="http://schemas.microsoft.com/office/powerpoint/2010/main" val="18502783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CCD27-59A8-F0DE-246E-89720E123563}"/>
              </a:ext>
            </a:extLst>
          </p:cNvPr>
          <p:cNvSpPr>
            <a:spLocks noGrp="1"/>
          </p:cNvSpPr>
          <p:nvPr>
            <p:ph type="title"/>
          </p:nvPr>
        </p:nvSpPr>
        <p:spPr/>
        <p:txBody>
          <a:bodyPr/>
          <a:lstStyle/>
          <a:p>
            <a:r>
              <a:rPr lang="en-US" dirty="0"/>
              <a:t>CONTINUED…</a:t>
            </a:r>
            <a:endParaRPr lang="en-MY" dirty="0"/>
          </a:p>
        </p:txBody>
      </p:sp>
      <p:sp>
        <p:nvSpPr>
          <p:cNvPr id="3" name="Content Placeholder 2">
            <a:extLst>
              <a:ext uri="{FF2B5EF4-FFF2-40B4-BE49-F238E27FC236}">
                <a16:creationId xmlns:a16="http://schemas.microsoft.com/office/drawing/2014/main" id="{274679E9-15A0-9E95-3ABF-5A6F7A70D6D6}"/>
              </a:ext>
            </a:extLst>
          </p:cNvPr>
          <p:cNvSpPr>
            <a:spLocks noGrp="1"/>
          </p:cNvSpPr>
          <p:nvPr>
            <p:ph idx="1"/>
          </p:nvPr>
        </p:nvSpPr>
        <p:spPr/>
        <p:txBody>
          <a:bodyPr>
            <a:normAutofit fontScale="85000" lnSpcReduction="10000"/>
          </a:bodyPr>
          <a:lstStyle/>
          <a:p>
            <a:r>
              <a:rPr lang="en-US" dirty="0"/>
              <a:t>THE GROWTH SCENARIO IMPLIES A NEW START.</a:t>
            </a:r>
          </a:p>
          <a:p>
            <a:r>
              <a:rPr lang="en-US" dirty="0"/>
              <a:t>THE INITIAL  SHORTCOMING  IS CHARACTERISTIC OF THIS FAILURE PROCESS  IS THE LARGE OVER-ESTIMATION OF THE  DEMAND  OF THE COMPANY’S’ PRODUCTS  DESPITE THE  EXPERIENCE AND CAPABILITIES OF MANAGEMENT. </a:t>
            </a:r>
          </a:p>
          <a:p>
            <a:r>
              <a:rPr lang="en-US" dirty="0"/>
              <a:t>THIS  OVER-ESTIMATION CAN BE THE CONSEQUENCE OF OVER-OPTIMISM   OR MISINFORMATION ABOUT THE MARKET SIZE  OR ABOUT THE SPEED  BY WHICH POSSIBLE CLIENTS  SWITCH OVER FROM COMPETITORS. </a:t>
            </a:r>
          </a:p>
          <a:p>
            <a:r>
              <a:rPr lang="en-US" dirty="0"/>
              <a:t>THE  LATTER IS  CAUSED BY A VARIATION  OF THE LIABILITY OF NEWNESS  AS IT TAKES  TIME TO GAIN  TRUST FROM NEW STAKEHOLDERS.   </a:t>
            </a:r>
          </a:p>
          <a:p>
            <a:r>
              <a:rPr lang="en-US" dirty="0"/>
              <a:t> </a:t>
            </a:r>
            <a:endParaRPr lang="en-MY" dirty="0"/>
          </a:p>
        </p:txBody>
      </p:sp>
      <p:sp>
        <p:nvSpPr>
          <p:cNvPr id="4" name="Slide Number Placeholder 3">
            <a:extLst>
              <a:ext uri="{FF2B5EF4-FFF2-40B4-BE49-F238E27FC236}">
                <a16:creationId xmlns:a16="http://schemas.microsoft.com/office/drawing/2014/main" id="{1D3031D1-714A-397A-AD5E-E469B8E15690}"/>
              </a:ext>
            </a:extLst>
          </p:cNvPr>
          <p:cNvSpPr>
            <a:spLocks noGrp="1"/>
          </p:cNvSpPr>
          <p:nvPr>
            <p:ph type="sldNum" sz="quarter" idx="12"/>
          </p:nvPr>
        </p:nvSpPr>
        <p:spPr/>
        <p:txBody>
          <a:bodyPr/>
          <a:lstStyle/>
          <a:p>
            <a:fld id="{B0E99CB3-1887-46BB-97E9-9CE51F8E6A84}" type="slidenum">
              <a:rPr lang="en-MY" smtClean="0"/>
              <a:t>18</a:t>
            </a:fld>
            <a:endParaRPr lang="en-MY"/>
          </a:p>
        </p:txBody>
      </p:sp>
    </p:spTree>
    <p:extLst>
      <p:ext uri="{BB962C8B-B14F-4D97-AF65-F5344CB8AC3E}">
        <p14:creationId xmlns:p14="http://schemas.microsoft.com/office/powerpoint/2010/main" val="4611688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2AB8A-D32F-9685-FE35-D8A02D6E5341}"/>
              </a:ext>
            </a:extLst>
          </p:cNvPr>
          <p:cNvSpPr>
            <a:spLocks noGrp="1"/>
          </p:cNvSpPr>
          <p:nvPr>
            <p:ph type="title"/>
          </p:nvPr>
        </p:nvSpPr>
        <p:spPr/>
        <p:txBody>
          <a:bodyPr/>
          <a:lstStyle/>
          <a:p>
            <a:r>
              <a:rPr lang="en-US" dirty="0"/>
              <a:t>CONTINUNED…</a:t>
            </a:r>
            <a:endParaRPr lang="en-MY" dirty="0"/>
          </a:p>
        </p:txBody>
      </p:sp>
      <p:sp>
        <p:nvSpPr>
          <p:cNvPr id="3" name="Content Placeholder 2">
            <a:extLst>
              <a:ext uri="{FF2B5EF4-FFF2-40B4-BE49-F238E27FC236}">
                <a16:creationId xmlns:a16="http://schemas.microsoft.com/office/drawing/2014/main" id="{BC583149-2561-AEBC-320A-60332CE2A4E4}"/>
              </a:ext>
            </a:extLst>
          </p:cNvPr>
          <p:cNvSpPr>
            <a:spLocks noGrp="1"/>
          </p:cNvSpPr>
          <p:nvPr>
            <p:ph idx="1"/>
          </p:nvPr>
        </p:nvSpPr>
        <p:spPr/>
        <p:txBody>
          <a:bodyPr>
            <a:normAutofit lnSpcReduction="10000"/>
          </a:bodyPr>
          <a:lstStyle/>
          <a:p>
            <a:r>
              <a:rPr lang="en-US" dirty="0"/>
              <a:t>THE TURNOVER IS INSUFFICIENT  FOR THE  COMPANY TO COVER ALL EXPENSES . </a:t>
            </a:r>
          </a:p>
          <a:p>
            <a:r>
              <a:rPr lang="en-US" dirty="0"/>
              <a:t>THESE  NEGATIVE SIGNALS  LEAD TO INSUFFICIENT PROFIT AND CASH FLOWS. </a:t>
            </a:r>
          </a:p>
          <a:p>
            <a:r>
              <a:rPr lang="en-US" dirty="0"/>
              <a:t>DUE TO HIGH DEBY/EQUITY RATIO, ALL FINANCIAL CONSEQUENCES ARE VERY HARMFUL. </a:t>
            </a:r>
          </a:p>
          <a:p>
            <a:r>
              <a:rPr lang="en-US" dirty="0"/>
              <a:t>THE COMPANY HAS  SEVERE LIQUIDITY  AND SOLVENCY PROBLEMS..</a:t>
            </a:r>
          </a:p>
          <a:p>
            <a:r>
              <a:rPr lang="en-US" dirty="0"/>
              <a:t>FORTUNATELY, AS A RESULT  OF THE EXPENSES,  MANAGEMENT NORMALLY  HAVE A  CLEAR  VIEW OF THE CONDITION S NECESSARY  FOR SURVIVAL.  </a:t>
            </a:r>
            <a:endParaRPr lang="en-MY" dirty="0"/>
          </a:p>
        </p:txBody>
      </p:sp>
      <p:sp>
        <p:nvSpPr>
          <p:cNvPr id="4" name="Slide Number Placeholder 3">
            <a:extLst>
              <a:ext uri="{FF2B5EF4-FFF2-40B4-BE49-F238E27FC236}">
                <a16:creationId xmlns:a16="http://schemas.microsoft.com/office/drawing/2014/main" id="{81B6D29A-84D6-5D59-0ECD-F072547D298D}"/>
              </a:ext>
            </a:extLst>
          </p:cNvPr>
          <p:cNvSpPr>
            <a:spLocks noGrp="1"/>
          </p:cNvSpPr>
          <p:nvPr>
            <p:ph type="sldNum" sz="quarter" idx="12"/>
          </p:nvPr>
        </p:nvSpPr>
        <p:spPr/>
        <p:txBody>
          <a:bodyPr/>
          <a:lstStyle/>
          <a:p>
            <a:fld id="{B0E99CB3-1887-46BB-97E9-9CE51F8E6A84}" type="slidenum">
              <a:rPr lang="en-MY" smtClean="0"/>
              <a:t>19</a:t>
            </a:fld>
            <a:endParaRPr lang="en-MY"/>
          </a:p>
        </p:txBody>
      </p:sp>
    </p:spTree>
    <p:extLst>
      <p:ext uri="{BB962C8B-B14F-4D97-AF65-F5344CB8AC3E}">
        <p14:creationId xmlns:p14="http://schemas.microsoft.com/office/powerpoint/2010/main" val="3822138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30144A-1DCB-2DB3-3645-BEC172D27D52}"/>
              </a:ext>
            </a:extLst>
          </p:cNvPr>
          <p:cNvSpPr>
            <a:spLocks noGrp="1"/>
          </p:cNvSpPr>
          <p:nvPr>
            <p:ph type="title"/>
          </p:nvPr>
        </p:nvSpPr>
        <p:spPr/>
        <p:txBody>
          <a:bodyPr/>
          <a:lstStyle/>
          <a:p>
            <a:r>
              <a:rPr lang="en-US" dirty="0"/>
              <a:t>DEFINING ORGANIZATIONAL DEATH</a:t>
            </a:r>
            <a:endParaRPr lang="en-MY" dirty="0"/>
          </a:p>
        </p:txBody>
      </p:sp>
      <p:sp>
        <p:nvSpPr>
          <p:cNvPr id="3" name="Content Placeholder 2">
            <a:extLst>
              <a:ext uri="{FF2B5EF4-FFF2-40B4-BE49-F238E27FC236}">
                <a16:creationId xmlns:a16="http://schemas.microsoft.com/office/drawing/2014/main" id="{36881D9A-E1EB-A3F5-28F8-3F2EFB117BFE}"/>
              </a:ext>
            </a:extLst>
          </p:cNvPr>
          <p:cNvSpPr>
            <a:spLocks noGrp="1"/>
          </p:cNvSpPr>
          <p:nvPr>
            <p:ph idx="1"/>
          </p:nvPr>
        </p:nvSpPr>
        <p:spPr/>
        <p:txBody>
          <a:bodyPr/>
          <a:lstStyle/>
          <a:p>
            <a:r>
              <a:rPr lang="en-US" dirty="0"/>
              <a:t>THE MOST DIRECT WAY TO DEFINE ORGANIZATIONAL DEATH IS TO SIMPLY SAY THAT THE ORGANIZATION DIES  WHEN IT STOPS PERFORMING THOSE FUNCTIONS WE WOULD EXPECT FROM IT.</a:t>
            </a:r>
          </a:p>
          <a:p>
            <a:r>
              <a:rPr lang="en-US" dirty="0"/>
              <a:t>DEFINING ORGANIZATION  WILL HELP  AS THERE  ARE  NUMEROUS DEFINITIONS OF  ORGANIZATION. </a:t>
            </a:r>
            <a:endParaRPr lang="en-MY" dirty="0"/>
          </a:p>
        </p:txBody>
      </p:sp>
      <p:sp>
        <p:nvSpPr>
          <p:cNvPr id="4" name="Slide Number Placeholder 3">
            <a:extLst>
              <a:ext uri="{FF2B5EF4-FFF2-40B4-BE49-F238E27FC236}">
                <a16:creationId xmlns:a16="http://schemas.microsoft.com/office/drawing/2014/main" id="{219D8DE6-F6A4-3B07-6687-E30FBD160F2E}"/>
              </a:ext>
            </a:extLst>
          </p:cNvPr>
          <p:cNvSpPr>
            <a:spLocks noGrp="1"/>
          </p:cNvSpPr>
          <p:nvPr>
            <p:ph type="sldNum" sz="quarter" idx="12"/>
          </p:nvPr>
        </p:nvSpPr>
        <p:spPr/>
        <p:txBody>
          <a:bodyPr/>
          <a:lstStyle/>
          <a:p>
            <a:fld id="{B0E99CB3-1887-46BB-97E9-9CE51F8E6A84}" type="slidenum">
              <a:rPr lang="en-MY" smtClean="0"/>
              <a:t>2</a:t>
            </a:fld>
            <a:endParaRPr lang="en-MY"/>
          </a:p>
        </p:txBody>
      </p:sp>
    </p:spTree>
    <p:extLst>
      <p:ext uri="{BB962C8B-B14F-4D97-AF65-F5344CB8AC3E}">
        <p14:creationId xmlns:p14="http://schemas.microsoft.com/office/powerpoint/2010/main" val="1860939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E914C-218E-7C03-7FD0-FB76A3F944DD}"/>
              </a:ext>
            </a:extLst>
          </p:cNvPr>
          <p:cNvSpPr>
            <a:spLocks noGrp="1"/>
          </p:cNvSpPr>
          <p:nvPr>
            <p:ph type="title"/>
          </p:nvPr>
        </p:nvSpPr>
        <p:spPr/>
        <p:txBody>
          <a:bodyPr/>
          <a:lstStyle/>
          <a:p>
            <a:r>
              <a:rPr lang="en-US" dirty="0"/>
              <a:t>CONTINUED…</a:t>
            </a:r>
            <a:endParaRPr lang="en-MY" dirty="0"/>
          </a:p>
        </p:txBody>
      </p:sp>
      <p:sp>
        <p:nvSpPr>
          <p:cNvPr id="3" name="Content Placeholder 2">
            <a:extLst>
              <a:ext uri="{FF2B5EF4-FFF2-40B4-BE49-F238E27FC236}">
                <a16:creationId xmlns:a16="http://schemas.microsoft.com/office/drawing/2014/main" id="{FA7FFEB1-F760-76E5-14BB-02BB138A7BAC}"/>
              </a:ext>
            </a:extLst>
          </p:cNvPr>
          <p:cNvSpPr>
            <a:spLocks noGrp="1"/>
          </p:cNvSpPr>
          <p:nvPr>
            <p:ph idx="1"/>
          </p:nvPr>
        </p:nvSpPr>
        <p:spPr/>
        <p:txBody>
          <a:bodyPr/>
          <a:lstStyle/>
          <a:p>
            <a:r>
              <a:rPr lang="en-US" dirty="0"/>
              <a:t>A SUCCESSFUL RECOVERY IS NEVERTHELESS VERY DIFFICULT BECAUSE  OF A LACK OF INTERNAL MEANS AND RELUCTANCE OF BANKS TO EXTEND CREDIT WITHOUT ADDITIONAL COLLATERAL.</a:t>
            </a:r>
          </a:p>
          <a:p>
            <a:r>
              <a:rPr lang="en-US" dirty="0"/>
              <a:t> MANAGEMENT ARE THERFORE NOT ABLE  TO CHANGE  AND AMELIORATE THEIR WAY OF DOING  BUSINESS IN THE MOST EFFICIENT WAY. </a:t>
            </a:r>
          </a:p>
          <a:p>
            <a:r>
              <a:rPr lang="en-US" dirty="0"/>
              <a:t>DESPITE  THESE PROBLEMS, PROFITABILITY CAN IMPROVE STEADILY , BUT THE COMPANY THEREFORE  DEPENDS ON EXTERNAL FACTORS . </a:t>
            </a:r>
            <a:endParaRPr lang="en-MY" dirty="0"/>
          </a:p>
        </p:txBody>
      </p:sp>
      <p:sp>
        <p:nvSpPr>
          <p:cNvPr id="4" name="Slide Number Placeholder 3">
            <a:extLst>
              <a:ext uri="{FF2B5EF4-FFF2-40B4-BE49-F238E27FC236}">
                <a16:creationId xmlns:a16="http://schemas.microsoft.com/office/drawing/2014/main" id="{19487517-167B-0C1B-27D9-8627FC34ADF4}"/>
              </a:ext>
            </a:extLst>
          </p:cNvPr>
          <p:cNvSpPr>
            <a:spLocks noGrp="1"/>
          </p:cNvSpPr>
          <p:nvPr>
            <p:ph type="sldNum" sz="quarter" idx="12"/>
          </p:nvPr>
        </p:nvSpPr>
        <p:spPr/>
        <p:txBody>
          <a:bodyPr/>
          <a:lstStyle/>
          <a:p>
            <a:fld id="{B0E99CB3-1887-46BB-97E9-9CE51F8E6A84}" type="slidenum">
              <a:rPr lang="en-MY" smtClean="0"/>
              <a:t>20</a:t>
            </a:fld>
            <a:endParaRPr lang="en-MY"/>
          </a:p>
        </p:txBody>
      </p:sp>
    </p:spTree>
    <p:extLst>
      <p:ext uri="{BB962C8B-B14F-4D97-AF65-F5344CB8AC3E}">
        <p14:creationId xmlns:p14="http://schemas.microsoft.com/office/powerpoint/2010/main" val="24236359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2258B-5BAC-BEA5-D6B9-357A8C9F6F32}"/>
              </a:ext>
            </a:extLst>
          </p:cNvPr>
          <p:cNvSpPr>
            <a:spLocks noGrp="1"/>
          </p:cNvSpPr>
          <p:nvPr>
            <p:ph type="title"/>
          </p:nvPr>
        </p:nvSpPr>
        <p:spPr/>
        <p:txBody>
          <a:bodyPr/>
          <a:lstStyle/>
          <a:p>
            <a:r>
              <a:rPr lang="en-US" dirty="0"/>
              <a:t>CONTINUED…</a:t>
            </a:r>
            <a:endParaRPr lang="en-MY" dirty="0"/>
          </a:p>
        </p:txBody>
      </p:sp>
      <p:sp>
        <p:nvSpPr>
          <p:cNvPr id="3" name="Content Placeholder 2">
            <a:extLst>
              <a:ext uri="{FF2B5EF4-FFF2-40B4-BE49-F238E27FC236}">
                <a16:creationId xmlns:a16="http://schemas.microsoft.com/office/drawing/2014/main" id="{3A1F2641-8E54-07CA-AFA8-C8034D733F95}"/>
              </a:ext>
            </a:extLst>
          </p:cNvPr>
          <p:cNvSpPr>
            <a:spLocks noGrp="1"/>
          </p:cNvSpPr>
          <p:nvPr>
            <p:ph idx="1"/>
          </p:nvPr>
        </p:nvSpPr>
        <p:spPr/>
        <p:txBody>
          <a:bodyPr>
            <a:normAutofit lnSpcReduction="10000"/>
          </a:bodyPr>
          <a:lstStyle/>
          <a:p>
            <a:r>
              <a:rPr lang="en-US" dirty="0"/>
              <a:t>IF CHANGES  IN THE COMPANY’S ENVIRONMENT  DO OCCUR, THEN THE COMPANY WILL FACE A  DRAMATIC LOSS OF STRATEGIC ADVANTAGE AND THE SHORTCOMING WIILL  LEAD   TO INSUFFICIENT SALES. </a:t>
            </a:r>
          </a:p>
          <a:p>
            <a:r>
              <a:rPr lang="en-US" dirty="0"/>
              <a:t>AS A CONSEQUENCE, PROFITS WILL FALL AND THE COMPANY IS  TOO VULNERABLE  TO SURVIVE  THIS SETBACK.</a:t>
            </a:r>
          </a:p>
          <a:p>
            <a:r>
              <a:rPr lang="en-US" dirty="0"/>
              <a:t>IN THIS FAILURE  PROCESS,  MANAGEMENT OVERESTIMATION OF TURNOVER COMBINED WITH  THE IMPOSSIBILITY TO REACT TO CHANGES   TO THE EXTERNAL ENVIRONMENT  IS THE MAJOR  CAUSE  OF FAILURE FOR AMBITIOUS COMPANIES.      </a:t>
            </a:r>
            <a:endParaRPr lang="en-MY" dirty="0"/>
          </a:p>
        </p:txBody>
      </p:sp>
      <p:sp>
        <p:nvSpPr>
          <p:cNvPr id="4" name="Slide Number Placeholder 3">
            <a:extLst>
              <a:ext uri="{FF2B5EF4-FFF2-40B4-BE49-F238E27FC236}">
                <a16:creationId xmlns:a16="http://schemas.microsoft.com/office/drawing/2014/main" id="{A1DC13EB-A158-8AD9-971C-3884A81CCC12}"/>
              </a:ext>
            </a:extLst>
          </p:cNvPr>
          <p:cNvSpPr>
            <a:spLocks noGrp="1"/>
          </p:cNvSpPr>
          <p:nvPr>
            <p:ph type="sldNum" sz="quarter" idx="12"/>
          </p:nvPr>
        </p:nvSpPr>
        <p:spPr/>
        <p:txBody>
          <a:bodyPr/>
          <a:lstStyle/>
          <a:p>
            <a:fld id="{B0E99CB3-1887-46BB-97E9-9CE51F8E6A84}" type="slidenum">
              <a:rPr lang="en-MY" smtClean="0"/>
              <a:t>21</a:t>
            </a:fld>
            <a:endParaRPr lang="en-MY"/>
          </a:p>
        </p:txBody>
      </p:sp>
    </p:spTree>
    <p:extLst>
      <p:ext uri="{BB962C8B-B14F-4D97-AF65-F5344CB8AC3E}">
        <p14:creationId xmlns:p14="http://schemas.microsoft.com/office/powerpoint/2010/main" val="5592629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F98156-AB68-9943-05D2-029D8549CC6B}"/>
              </a:ext>
            </a:extLst>
          </p:cNvPr>
          <p:cNvSpPr>
            <a:spLocks noGrp="1"/>
          </p:cNvSpPr>
          <p:nvPr>
            <p:ph type="title"/>
          </p:nvPr>
        </p:nvSpPr>
        <p:spPr/>
        <p:txBody>
          <a:bodyPr/>
          <a:lstStyle/>
          <a:p>
            <a:r>
              <a:rPr lang="en-US" dirty="0"/>
              <a:t>THE  FAILURE OF A DAZZLED COMPANY-TYPE 3</a:t>
            </a:r>
            <a:endParaRPr lang="en-MY" dirty="0"/>
          </a:p>
        </p:txBody>
      </p:sp>
      <p:sp>
        <p:nvSpPr>
          <p:cNvPr id="3" name="Content Placeholder 2">
            <a:extLst>
              <a:ext uri="{FF2B5EF4-FFF2-40B4-BE49-F238E27FC236}">
                <a16:creationId xmlns:a16="http://schemas.microsoft.com/office/drawing/2014/main" id="{DD3CC194-2095-E442-EFDB-4550BA8D4D9D}"/>
              </a:ext>
            </a:extLst>
          </p:cNvPr>
          <p:cNvSpPr>
            <a:spLocks noGrp="1"/>
          </p:cNvSpPr>
          <p:nvPr>
            <p:ph idx="1"/>
          </p:nvPr>
        </p:nvSpPr>
        <p:spPr/>
        <p:txBody>
          <a:bodyPr>
            <a:normAutofit fontScale="92500" lnSpcReduction="10000"/>
          </a:bodyPr>
          <a:lstStyle/>
          <a:p>
            <a:r>
              <a:rPr lang="en-US" dirty="0"/>
              <a:t>IN CONTRAST  TO THE TYPE 2 FAILURE PROCESS, COMPANIES THAT FAIL ACCORDING TO TYPE 3 FAILURE PROCESS EXIST  SUCESSFULY  FOR SEVERAL YEARS. BEFORE CONSIDERING  EXTREME EXPANSION. </a:t>
            </a:r>
          </a:p>
          <a:p>
            <a:r>
              <a:rPr lang="en-US" dirty="0"/>
              <a:t>COMPARED  WITH AMBITIOUS  GROWTH  COMPANIES,  THESE COMPANIES HAVE A HIGHER FINANCIAL STRENGTH.</a:t>
            </a:r>
          </a:p>
          <a:p>
            <a:r>
              <a:rPr lang="en-US" dirty="0"/>
              <a:t>IN THE BEGINNING THE ENTREPRENEUR  OR MANAGEMENT ARE VERY MOTIVATED TO INCREASE INTERNAL AND EXTERNAL GROWTH. </a:t>
            </a:r>
          </a:p>
          <a:p>
            <a:r>
              <a:rPr lang="en-US" dirty="0"/>
              <a:t>A NEW STRATEGY  IS DEVELOPED  MOSTLY COMBINED WITH  THE INTRODUCTION OF AN INNOVATIVE PRODUCT OR PROCESS. </a:t>
            </a:r>
            <a:endParaRPr lang="en-MY" dirty="0"/>
          </a:p>
        </p:txBody>
      </p:sp>
      <p:sp>
        <p:nvSpPr>
          <p:cNvPr id="4" name="Slide Number Placeholder 3">
            <a:extLst>
              <a:ext uri="{FF2B5EF4-FFF2-40B4-BE49-F238E27FC236}">
                <a16:creationId xmlns:a16="http://schemas.microsoft.com/office/drawing/2014/main" id="{993774AE-C933-011D-7C58-D4000CDC8A7B}"/>
              </a:ext>
            </a:extLst>
          </p:cNvPr>
          <p:cNvSpPr>
            <a:spLocks noGrp="1"/>
          </p:cNvSpPr>
          <p:nvPr>
            <p:ph type="sldNum" sz="quarter" idx="12"/>
          </p:nvPr>
        </p:nvSpPr>
        <p:spPr/>
        <p:txBody>
          <a:bodyPr/>
          <a:lstStyle/>
          <a:p>
            <a:fld id="{B0E99CB3-1887-46BB-97E9-9CE51F8E6A84}" type="slidenum">
              <a:rPr lang="en-MY" smtClean="0"/>
              <a:t>22</a:t>
            </a:fld>
            <a:endParaRPr lang="en-MY"/>
          </a:p>
        </p:txBody>
      </p:sp>
    </p:spTree>
    <p:extLst>
      <p:ext uri="{BB962C8B-B14F-4D97-AF65-F5344CB8AC3E}">
        <p14:creationId xmlns:p14="http://schemas.microsoft.com/office/powerpoint/2010/main" val="37718966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CEAE32-C7B3-BE52-6EF2-4161EDC28255}"/>
              </a:ext>
            </a:extLst>
          </p:cNvPr>
          <p:cNvSpPr>
            <a:spLocks noGrp="1"/>
          </p:cNvSpPr>
          <p:nvPr>
            <p:ph type="title"/>
          </p:nvPr>
        </p:nvSpPr>
        <p:spPr/>
        <p:txBody>
          <a:bodyPr/>
          <a:lstStyle/>
          <a:p>
            <a:r>
              <a:rPr lang="en-US" dirty="0"/>
              <a:t>CONTINUED…</a:t>
            </a:r>
            <a:endParaRPr lang="en-MY" dirty="0"/>
          </a:p>
        </p:txBody>
      </p:sp>
      <p:sp>
        <p:nvSpPr>
          <p:cNvPr id="3" name="Content Placeholder 2">
            <a:extLst>
              <a:ext uri="{FF2B5EF4-FFF2-40B4-BE49-F238E27FC236}">
                <a16:creationId xmlns:a16="http://schemas.microsoft.com/office/drawing/2014/main" id="{DCBAB745-7E04-C556-7C99-82E8234C8CC3}"/>
              </a:ext>
            </a:extLst>
          </p:cNvPr>
          <p:cNvSpPr>
            <a:spLocks noGrp="1"/>
          </p:cNvSpPr>
          <p:nvPr>
            <p:ph idx="1"/>
          </p:nvPr>
        </p:nvSpPr>
        <p:spPr/>
        <p:txBody>
          <a:bodyPr/>
          <a:lstStyle/>
          <a:p>
            <a:r>
              <a:rPr lang="en-US" dirty="0"/>
              <a:t>INITIALLY , THE EXPANSION STRATEGY IS A  SUCCESS; TURNOVER  AND PROFITS ARE AS EXPECTED, THE COMPANY GAINS LEGITIMACY  AS ONE  OF THE  MOST PROMISING COMPANIES  IN THE INDUSTRY.</a:t>
            </a:r>
          </a:p>
          <a:p>
            <a:r>
              <a:rPr lang="en-US" dirty="0"/>
              <a:t>THE INITIAL SHORTCOMING OF THE LEADERS   OF THIS COMPANY  IS THEIR REACTIONS  TO THE FIRST SUCCESS. </a:t>
            </a:r>
          </a:p>
          <a:p>
            <a:r>
              <a:rPr lang="en-US" dirty="0"/>
              <a:t>MANAGEMENT BECOME DAZZLED AND DANGEROUSLY OVER-OPTIMISTIC. </a:t>
            </a:r>
          </a:p>
          <a:p>
            <a:r>
              <a:rPr lang="en-US" dirty="0"/>
              <a:t>CAPITAL  EXPENDITURES  INCREASE TOGETHER   WITH FINANCIAL LEVERAGE. </a:t>
            </a:r>
            <a:endParaRPr lang="en-MY" dirty="0"/>
          </a:p>
        </p:txBody>
      </p:sp>
      <p:sp>
        <p:nvSpPr>
          <p:cNvPr id="4" name="Slide Number Placeholder 3">
            <a:extLst>
              <a:ext uri="{FF2B5EF4-FFF2-40B4-BE49-F238E27FC236}">
                <a16:creationId xmlns:a16="http://schemas.microsoft.com/office/drawing/2014/main" id="{8412C510-0214-7D18-2DA2-89154F3E5C59}"/>
              </a:ext>
            </a:extLst>
          </p:cNvPr>
          <p:cNvSpPr>
            <a:spLocks noGrp="1"/>
          </p:cNvSpPr>
          <p:nvPr>
            <p:ph type="sldNum" sz="quarter" idx="12"/>
          </p:nvPr>
        </p:nvSpPr>
        <p:spPr/>
        <p:txBody>
          <a:bodyPr/>
          <a:lstStyle/>
          <a:p>
            <a:fld id="{B0E99CB3-1887-46BB-97E9-9CE51F8E6A84}" type="slidenum">
              <a:rPr lang="en-MY" smtClean="0"/>
              <a:t>23</a:t>
            </a:fld>
            <a:endParaRPr lang="en-MY"/>
          </a:p>
        </p:txBody>
      </p:sp>
    </p:spTree>
    <p:extLst>
      <p:ext uri="{BB962C8B-B14F-4D97-AF65-F5344CB8AC3E}">
        <p14:creationId xmlns:p14="http://schemas.microsoft.com/office/powerpoint/2010/main" val="37604606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C1828-0AF3-614C-CE0C-B0A945696E01}"/>
              </a:ext>
            </a:extLst>
          </p:cNvPr>
          <p:cNvSpPr>
            <a:spLocks noGrp="1"/>
          </p:cNvSpPr>
          <p:nvPr>
            <p:ph type="title"/>
          </p:nvPr>
        </p:nvSpPr>
        <p:spPr/>
        <p:txBody>
          <a:bodyPr/>
          <a:lstStyle/>
          <a:p>
            <a:r>
              <a:rPr lang="en-US" dirty="0"/>
              <a:t>CONTINUED…</a:t>
            </a:r>
            <a:endParaRPr lang="en-MY" dirty="0"/>
          </a:p>
        </p:txBody>
      </p:sp>
      <p:sp>
        <p:nvSpPr>
          <p:cNvPr id="3" name="Content Placeholder 2">
            <a:extLst>
              <a:ext uri="{FF2B5EF4-FFF2-40B4-BE49-F238E27FC236}">
                <a16:creationId xmlns:a16="http://schemas.microsoft.com/office/drawing/2014/main" id="{57259BEC-3127-BAE7-7030-80B84A2BD179}"/>
              </a:ext>
            </a:extLst>
          </p:cNvPr>
          <p:cNvSpPr>
            <a:spLocks noGrp="1"/>
          </p:cNvSpPr>
          <p:nvPr>
            <p:ph idx="1"/>
          </p:nvPr>
        </p:nvSpPr>
        <p:spPr/>
        <p:txBody>
          <a:bodyPr/>
          <a:lstStyle/>
          <a:p>
            <a:r>
              <a:rPr lang="en-US" dirty="0"/>
              <a:t>ISSUES AND PITFALLS THAT COULD TAKE  THE COMPANY DOWN  ARE IGNORED AND MANAGEMENT AND ORGANIZATIONAL STRUCTURE REMAINS ALMOST UNCHANGED. </a:t>
            </a:r>
          </a:p>
          <a:p>
            <a:r>
              <a:rPr lang="en-US" dirty="0"/>
              <a:t>THIS INEVITABLY  LEADS  TO A LOSS OF CONTROL  AND OF AWARENESS OF POSSIBLE PROBLEMS   OR OPPORTUNITIES THAT  COULD  INFLUENCE OPERATIONAL  EFFICIENCY  OR THAT COULD  INCREASE  TURNOVER. </a:t>
            </a:r>
          </a:p>
          <a:p>
            <a:r>
              <a:rPr lang="en-US" dirty="0"/>
              <a:t>THIS RESULTS  IN A VARIETY OF NEGATIVE SIGNALS , OVER-ESTIMATED SALES , LARGE OVER-CAPACITY  AND HIGH EXPENSES. </a:t>
            </a:r>
            <a:endParaRPr lang="en-MY" dirty="0"/>
          </a:p>
        </p:txBody>
      </p:sp>
      <p:sp>
        <p:nvSpPr>
          <p:cNvPr id="4" name="Slide Number Placeholder 3">
            <a:extLst>
              <a:ext uri="{FF2B5EF4-FFF2-40B4-BE49-F238E27FC236}">
                <a16:creationId xmlns:a16="http://schemas.microsoft.com/office/drawing/2014/main" id="{88819AA7-1B29-1DC8-AE61-F2F822DD9A35}"/>
              </a:ext>
            </a:extLst>
          </p:cNvPr>
          <p:cNvSpPr>
            <a:spLocks noGrp="1"/>
          </p:cNvSpPr>
          <p:nvPr>
            <p:ph type="sldNum" sz="quarter" idx="12"/>
          </p:nvPr>
        </p:nvSpPr>
        <p:spPr/>
        <p:txBody>
          <a:bodyPr/>
          <a:lstStyle/>
          <a:p>
            <a:fld id="{B0E99CB3-1887-46BB-97E9-9CE51F8E6A84}" type="slidenum">
              <a:rPr lang="en-MY" smtClean="0"/>
              <a:t>24</a:t>
            </a:fld>
            <a:endParaRPr lang="en-MY"/>
          </a:p>
        </p:txBody>
      </p:sp>
    </p:spTree>
    <p:extLst>
      <p:ext uri="{BB962C8B-B14F-4D97-AF65-F5344CB8AC3E}">
        <p14:creationId xmlns:p14="http://schemas.microsoft.com/office/powerpoint/2010/main" val="15171434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A89C01-FEDE-6ACF-B05E-0C9393C39A01}"/>
              </a:ext>
            </a:extLst>
          </p:cNvPr>
          <p:cNvSpPr>
            <a:spLocks noGrp="1"/>
          </p:cNvSpPr>
          <p:nvPr>
            <p:ph type="title"/>
          </p:nvPr>
        </p:nvSpPr>
        <p:spPr/>
        <p:txBody>
          <a:bodyPr/>
          <a:lstStyle/>
          <a:p>
            <a:r>
              <a:rPr lang="en-US" dirty="0"/>
              <a:t>CONTINUED….</a:t>
            </a:r>
            <a:endParaRPr lang="en-MY" dirty="0"/>
          </a:p>
        </p:txBody>
      </p:sp>
      <p:sp>
        <p:nvSpPr>
          <p:cNvPr id="3" name="Content Placeholder 2">
            <a:extLst>
              <a:ext uri="{FF2B5EF4-FFF2-40B4-BE49-F238E27FC236}">
                <a16:creationId xmlns:a16="http://schemas.microsoft.com/office/drawing/2014/main" id="{DA243B15-E989-7427-F395-0C7D1305D03C}"/>
              </a:ext>
            </a:extLst>
          </p:cNvPr>
          <p:cNvSpPr>
            <a:spLocks noGrp="1"/>
          </p:cNvSpPr>
          <p:nvPr>
            <p:ph idx="1"/>
          </p:nvPr>
        </p:nvSpPr>
        <p:spPr/>
        <p:txBody>
          <a:bodyPr>
            <a:normAutofit fontScale="92500"/>
          </a:bodyPr>
          <a:lstStyle/>
          <a:p>
            <a:r>
              <a:rPr lang="en-US" dirty="0"/>
              <a:t>AS  A CONSEQUENCE, PROFITABILITY  IS FAR BELOW EXPECTATIONS. </a:t>
            </a:r>
          </a:p>
          <a:p>
            <a:r>
              <a:rPr lang="en-US" dirty="0"/>
              <a:t>THE COMPANY IS LOSING ITS  FINANCIAL  STRENGTH SWIFTLY.</a:t>
            </a:r>
          </a:p>
          <a:p>
            <a:r>
              <a:rPr lang="en-US" dirty="0"/>
              <a:t>BECAUSE OF THE EXTREME OPTIIMISM AND UNREALISTIC PERCEPTIONS, NEGATIVE SIFNALS ARE IGNORED  AND EXPLAINED AWAY AS A  CONSEQUENCE S OF EXTERNAL FACTORS  OF A TEMPORARY NATURE.</a:t>
            </a:r>
          </a:p>
          <a:p>
            <a:r>
              <a:rPr lang="en-US" dirty="0"/>
              <a:t>ACCORDING TO MANAGEMENT, INTERNAL PROBLEMS ARE  ABSENT OR HAVE A MINOR   INFLUENCE, ALTHOUGH A  REALISTIC  VIEW  OF THE COMPANY WOULD INDICATE  THE  OCCURANCE OF LIQUIDITY PROBLEMS IN THE MEDIUM TERM.</a:t>
            </a:r>
            <a:endParaRPr lang="en-MY" dirty="0"/>
          </a:p>
        </p:txBody>
      </p:sp>
      <p:sp>
        <p:nvSpPr>
          <p:cNvPr id="4" name="Slide Number Placeholder 3">
            <a:extLst>
              <a:ext uri="{FF2B5EF4-FFF2-40B4-BE49-F238E27FC236}">
                <a16:creationId xmlns:a16="http://schemas.microsoft.com/office/drawing/2014/main" id="{0C5A911F-8BBF-5C92-C31D-768DA822CC45}"/>
              </a:ext>
            </a:extLst>
          </p:cNvPr>
          <p:cNvSpPr>
            <a:spLocks noGrp="1"/>
          </p:cNvSpPr>
          <p:nvPr>
            <p:ph type="sldNum" sz="quarter" idx="12"/>
          </p:nvPr>
        </p:nvSpPr>
        <p:spPr/>
        <p:txBody>
          <a:bodyPr/>
          <a:lstStyle/>
          <a:p>
            <a:fld id="{B0E99CB3-1887-46BB-97E9-9CE51F8E6A84}" type="slidenum">
              <a:rPr lang="en-MY" smtClean="0"/>
              <a:t>25</a:t>
            </a:fld>
            <a:endParaRPr lang="en-MY"/>
          </a:p>
        </p:txBody>
      </p:sp>
    </p:spTree>
    <p:extLst>
      <p:ext uri="{BB962C8B-B14F-4D97-AF65-F5344CB8AC3E}">
        <p14:creationId xmlns:p14="http://schemas.microsoft.com/office/powerpoint/2010/main" val="33951669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2D4AC-517C-7420-55AF-5F2625326A76}"/>
              </a:ext>
            </a:extLst>
          </p:cNvPr>
          <p:cNvSpPr>
            <a:spLocks noGrp="1"/>
          </p:cNvSpPr>
          <p:nvPr>
            <p:ph type="title"/>
          </p:nvPr>
        </p:nvSpPr>
        <p:spPr/>
        <p:txBody>
          <a:bodyPr/>
          <a:lstStyle/>
          <a:p>
            <a:r>
              <a:rPr lang="en-US" dirty="0"/>
              <a:t>CONTINUED…</a:t>
            </a:r>
            <a:endParaRPr lang="en-MY" dirty="0"/>
          </a:p>
        </p:txBody>
      </p:sp>
      <p:sp>
        <p:nvSpPr>
          <p:cNvPr id="3" name="Content Placeholder 2">
            <a:extLst>
              <a:ext uri="{FF2B5EF4-FFF2-40B4-BE49-F238E27FC236}">
                <a16:creationId xmlns:a16="http://schemas.microsoft.com/office/drawing/2014/main" id="{8466564F-386F-FAE6-A8AC-F088B2057ADD}"/>
              </a:ext>
            </a:extLst>
          </p:cNvPr>
          <p:cNvSpPr>
            <a:spLocks noGrp="1"/>
          </p:cNvSpPr>
          <p:nvPr>
            <p:ph idx="1"/>
          </p:nvPr>
        </p:nvSpPr>
        <p:spPr/>
        <p:txBody>
          <a:bodyPr>
            <a:normAutofit/>
          </a:bodyPr>
          <a:lstStyle/>
          <a:p>
            <a:r>
              <a:rPr lang="en-US" dirty="0"/>
              <a:t>RESTRUCTURING, HOWEVER, BECOMES  URGENT AS THE COMPANY WASTES  ITS FINANCIAL MEANS  IN A VERY SHORT TERM.</a:t>
            </a:r>
          </a:p>
          <a:p>
            <a:r>
              <a:rPr lang="en-US" dirty="0"/>
              <a:t>MANAGEMENT’S DAZZLE  AND THE COMPANY’S UNBALANCED  GROWTH WILL CONTINUE   UNTIL THEY  FACE SEVERE DIFFICULTIES, SUCH AS VERY WEAK SOLVENCY AND PAYMENT DELAYS . </a:t>
            </a:r>
          </a:p>
          <a:p>
            <a:r>
              <a:rPr lang="en-US" dirty="0"/>
              <a:t>FROM THAT  ON, MOST COMPANIES HAVE  LITTLE CHANCE  OF SURVIVAL , AS MANY STAKEHOLDERS , SUCH AS BANKS AND SHAREHOLDERS , FEEL DECEIVED  AND LOSE THEIR CONFIDENCE  IN THE MANAGEMENT.</a:t>
            </a:r>
            <a:endParaRPr lang="en-MY" dirty="0"/>
          </a:p>
        </p:txBody>
      </p:sp>
      <p:sp>
        <p:nvSpPr>
          <p:cNvPr id="4" name="Slide Number Placeholder 3">
            <a:extLst>
              <a:ext uri="{FF2B5EF4-FFF2-40B4-BE49-F238E27FC236}">
                <a16:creationId xmlns:a16="http://schemas.microsoft.com/office/drawing/2014/main" id="{C6B6D0E9-13D4-A96D-C618-662CAF3890C6}"/>
              </a:ext>
            </a:extLst>
          </p:cNvPr>
          <p:cNvSpPr>
            <a:spLocks noGrp="1"/>
          </p:cNvSpPr>
          <p:nvPr>
            <p:ph type="sldNum" sz="quarter" idx="12"/>
          </p:nvPr>
        </p:nvSpPr>
        <p:spPr/>
        <p:txBody>
          <a:bodyPr/>
          <a:lstStyle/>
          <a:p>
            <a:fld id="{B0E99CB3-1887-46BB-97E9-9CE51F8E6A84}" type="slidenum">
              <a:rPr lang="en-MY" smtClean="0"/>
              <a:t>26</a:t>
            </a:fld>
            <a:endParaRPr lang="en-MY"/>
          </a:p>
        </p:txBody>
      </p:sp>
    </p:spTree>
    <p:extLst>
      <p:ext uri="{BB962C8B-B14F-4D97-AF65-F5344CB8AC3E}">
        <p14:creationId xmlns:p14="http://schemas.microsoft.com/office/powerpoint/2010/main" val="24316315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7E6480-92D7-961E-422A-6921F5FE7C8F}"/>
              </a:ext>
            </a:extLst>
          </p:cNvPr>
          <p:cNvSpPr>
            <a:spLocks noGrp="1"/>
          </p:cNvSpPr>
          <p:nvPr>
            <p:ph type="title"/>
          </p:nvPr>
        </p:nvSpPr>
        <p:spPr/>
        <p:txBody>
          <a:bodyPr/>
          <a:lstStyle/>
          <a:p>
            <a:r>
              <a:rPr lang="en-US" dirty="0"/>
              <a:t>CONTINUED…</a:t>
            </a:r>
            <a:endParaRPr lang="en-MY" dirty="0"/>
          </a:p>
        </p:txBody>
      </p:sp>
      <p:sp>
        <p:nvSpPr>
          <p:cNvPr id="3" name="Content Placeholder 2">
            <a:extLst>
              <a:ext uri="{FF2B5EF4-FFF2-40B4-BE49-F238E27FC236}">
                <a16:creationId xmlns:a16="http://schemas.microsoft.com/office/drawing/2014/main" id="{9F055F3A-2FCB-DA81-D484-E60908AD3CEC}"/>
              </a:ext>
            </a:extLst>
          </p:cNvPr>
          <p:cNvSpPr>
            <a:spLocks noGrp="1"/>
          </p:cNvSpPr>
          <p:nvPr>
            <p:ph idx="1"/>
          </p:nvPr>
        </p:nvSpPr>
        <p:spPr/>
        <p:txBody>
          <a:bodyPr>
            <a:normAutofit lnSpcReduction="10000"/>
          </a:bodyPr>
          <a:lstStyle/>
          <a:p>
            <a:r>
              <a:rPr lang="en-US" dirty="0"/>
              <a:t>THE  LENGTH OF  THE FAILURE PROCESS  OF THE DAZZLED COMPANY  DEPENDS   ON THE AMBITION OF MANAGEMENT  TO RECOVER AND ON  THE COOPERATION BETWEEN  THE COMPANY AND ITS STAKEHOLDERS, BUT FINALLY, THE COMPANY ‘S SITUATION IS TOO WEAK TO REVERSE  THE NEGATIVE SPIRAL.</a:t>
            </a:r>
          </a:p>
          <a:p>
            <a:r>
              <a:rPr lang="en-US" dirty="0"/>
              <a:t>THE DIFFERENCES BETWEEN TYPE 2 AND TYPE 3 MENTIONED ABOVE  HAVE IMPORTANT IMPLICATIONS.</a:t>
            </a:r>
          </a:p>
          <a:p>
            <a:r>
              <a:rPr lang="en-US" dirty="0"/>
              <a:t> TYPE 3 COMPANIES HAVE, AS A CONSEQUENCE OF THEIR FINANCIAL RESERVES, MORE POSSIBILITIES  OF OUTLIVING A DISASTROUS  INVESTENT PLAN. </a:t>
            </a:r>
            <a:endParaRPr lang="en-MY" dirty="0"/>
          </a:p>
        </p:txBody>
      </p:sp>
      <p:sp>
        <p:nvSpPr>
          <p:cNvPr id="4" name="Slide Number Placeholder 3">
            <a:extLst>
              <a:ext uri="{FF2B5EF4-FFF2-40B4-BE49-F238E27FC236}">
                <a16:creationId xmlns:a16="http://schemas.microsoft.com/office/drawing/2014/main" id="{7FFE622A-2D05-DA60-F157-5F637811D6CA}"/>
              </a:ext>
            </a:extLst>
          </p:cNvPr>
          <p:cNvSpPr>
            <a:spLocks noGrp="1"/>
          </p:cNvSpPr>
          <p:nvPr>
            <p:ph type="sldNum" sz="quarter" idx="12"/>
          </p:nvPr>
        </p:nvSpPr>
        <p:spPr/>
        <p:txBody>
          <a:bodyPr/>
          <a:lstStyle/>
          <a:p>
            <a:fld id="{B0E99CB3-1887-46BB-97E9-9CE51F8E6A84}" type="slidenum">
              <a:rPr lang="en-MY" smtClean="0"/>
              <a:t>27</a:t>
            </a:fld>
            <a:endParaRPr lang="en-MY"/>
          </a:p>
        </p:txBody>
      </p:sp>
    </p:spTree>
    <p:extLst>
      <p:ext uri="{BB962C8B-B14F-4D97-AF65-F5344CB8AC3E}">
        <p14:creationId xmlns:p14="http://schemas.microsoft.com/office/powerpoint/2010/main" val="7595577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11951-182C-926F-BA67-76F1E6EF9203}"/>
              </a:ext>
            </a:extLst>
          </p:cNvPr>
          <p:cNvSpPr>
            <a:spLocks noGrp="1"/>
          </p:cNvSpPr>
          <p:nvPr>
            <p:ph type="title"/>
          </p:nvPr>
        </p:nvSpPr>
        <p:spPr/>
        <p:txBody>
          <a:bodyPr/>
          <a:lstStyle/>
          <a:p>
            <a:r>
              <a:rPr lang="en-US" dirty="0"/>
              <a:t>CONTINUED;;;</a:t>
            </a:r>
            <a:endParaRPr lang="en-MY" dirty="0"/>
          </a:p>
        </p:txBody>
      </p:sp>
      <p:sp>
        <p:nvSpPr>
          <p:cNvPr id="3" name="Content Placeholder 2">
            <a:extLst>
              <a:ext uri="{FF2B5EF4-FFF2-40B4-BE49-F238E27FC236}">
                <a16:creationId xmlns:a16="http://schemas.microsoft.com/office/drawing/2014/main" id="{65B8EC13-12DF-F123-677E-CF571D85B644}"/>
              </a:ext>
            </a:extLst>
          </p:cNvPr>
          <p:cNvSpPr>
            <a:spLocks noGrp="1"/>
          </p:cNvSpPr>
          <p:nvPr>
            <p:ph idx="1"/>
          </p:nvPr>
        </p:nvSpPr>
        <p:spPr/>
        <p:txBody>
          <a:bodyPr>
            <a:normAutofit/>
          </a:bodyPr>
          <a:lstStyle/>
          <a:p>
            <a:r>
              <a:rPr lang="en-US" dirty="0"/>
              <a:t>THEY ONLY  GO BANKRUPT IF MANAGEMENT ARE  DAZZLED  BY PREVIOUS  SUCESSES  AND LOSE THEIR REALISTIC   VIEW.</a:t>
            </a:r>
          </a:p>
          <a:p>
            <a:r>
              <a:rPr lang="en-US" dirty="0"/>
              <a:t>THEREFORE, THIS  FAILURE PROCESS  IS AN ILLUSTRATION  OF THE PERILS  OF A RISK  SEEKING BEHAVIOR  FOR HEALTHY COMPANIES  WHEN THERE IS NO ADAPTED  MANAGEMENT STRUCTURE.</a:t>
            </a:r>
          </a:p>
          <a:p>
            <a:r>
              <a:rPr lang="en-US" dirty="0"/>
              <a:t>IF THERE IS AN ADJUSTED M ANAGEENT STRUCTURE,  THERE IS A MUCH BIGGER CHANCE  THAT SOME PEOPLE WILL DRAW  A STOP  AT OVER-OPTIIMISM  AND THE DECLINE OF THE COMPANY  BEFORE IT IS TOO LATE. </a:t>
            </a:r>
            <a:endParaRPr lang="en-MY" dirty="0"/>
          </a:p>
        </p:txBody>
      </p:sp>
      <p:sp>
        <p:nvSpPr>
          <p:cNvPr id="4" name="Slide Number Placeholder 3">
            <a:extLst>
              <a:ext uri="{FF2B5EF4-FFF2-40B4-BE49-F238E27FC236}">
                <a16:creationId xmlns:a16="http://schemas.microsoft.com/office/drawing/2014/main" id="{6BF64400-BA6C-F5F2-DECA-875F5D4FD853}"/>
              </a:ext>
            </a:extLst>
          </p:cNvPr>
          <p:cNvSpPr>
            <a:spLocks noGrp="1"/>
          </p:cNvSpPr>
          <p:nvPr>
            <p:ph type="sldNum" sz="quarter" idx="12"/>
          </p:nvPr>
        </p:nvSpPr>
        <p:spPr/>
        <p:txBody>
          <a:bodyPr/>
          <a:lstStyle/>
          <a:p>
            <a:fld id="{B0E99CB3-1887-46BB-97E9-9CE51F8E6A84}" type="slidenum">
              <a:rPr lang="en-MY" smtClean="0"/>
              <a:t>28</a:t>
            </a:fld>
            <a:endParaRPr lang="en-MY"/>
          </a:p>
        </p:txBody>
      </p:sp>
    </p:spTree>
    <p:extLst>
      <p:ext uri="{BB962C8B-B14F-4D97-AF65-F5344CB8AC3E}">
        <p14:creationId xmlns:p14="http://schemas.microsoft.com/office/powerpoint/2010/main" val="12808715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99D80-C8A9-638E-04BC-8E6061A3078E}"/>
              </a:ext>
            </a:extLst>
          </p:cNvPr>
          <p:cNvSpPr>
            <a:spLocks noGrp="1"/>
          </p:cNvSpPr>
          <p:nvPr>
            <p:ph type="title"/>
          </p:nvPr>
        </p:nvSpPr>
        <p:spPr/>
        <p:txBody>
          <a:bodyPr/>
          <a:lstStyle/>
          <a:p>
            <a:r>
              <a:rPr lang="en-US" dirty="0"/>
              <a:t>CONTINUED…</a:t>
            </a:r>
            <a:endParaRPr lang="en-MY" dirty="0"/>
          </a:p>
        </p:txBody>
      </p:sp>
      <p:sp>
        <p:nvSpPr>
          <p:cNvPr id="3" name="Content Placeholder 2">
            <a:extLst>
              <a:ext uri="{FF2B5EF4-FFF2-40B4-BE49-F238E27FC236}">
                <a16:creationId xmlns:a16="http://schemas.microsoft.com/office/drawing/2014/main" id="{463A1061-9D3C-F56C-CC00-48699CFA0499}"/>
              </a:ext>
            </a:extLst>
          </p:cNvPr>
          <p:cNvSpPr>
            <a:spLocks noGrp="1"/>
          </p:cNvSpPr>
          <p:nvPr>
            <p:ph idx="1"/>
          </p:nvPr>
        </p:nvSpPr>
        <p:spPr/>
        <p:txBody>
          <a:bodyPr/>
          <a:lstStyle/>
          <a:p>
            <a:r>
              <a:rPr lang="en-US" dirty="0"/>
              <a:t>TYPE 2 COMPANIES  ARE MUCH MORE VULNERABLE TO BANKRUPTCY  AFTER A FAILED INVESTMENT  EVEN IF MANAGEMENT  HAVE A  CLEAR VIEW  OF THE  FINANCIAL SITUATION OF THE  COMPANY. </a:t>
            </a:r>
          </a:p>
          <a:p>
            <a:r>
              <a:rPr lang="en-US" dirty="0"/>
              <a:t>BANKRUPTCIES  OF DAZZLED  COMPANIES  ARE MORE UNUSUAL  THAN  BANKRUPTCIES  OF AMBITIOUS GROWTH COMPANIES, BUT THE   FAILING  DAZZLED  COMPANIES  RECEIVE MORE ATTENTION.   </a:t>
            </a:r>
            <a:endParaRPr lang="en-MY" dirty="0"/>
          </a:p>
        </p:txBody>
      </p:sp>
      <p:sp>
        <p:nvSpPr>
          <p:cNvPr id="4" name="Slide Number Placeholder 3">
            <a:extLst>
              <a:ext uri="{FF2B5EF4-FFF2-40B4-BE49-F238E27FC236}">
                <a16:creationId xmlns:a16="http://schemas.microsoft.com/office/drawing/2014/main" id="{A76AA6DE-F9EA-26E3-7A4E-E215D3AC4CF0}"/>
              </a:ext>
            </a:extLst>
          </p:cNvPr>
          <p:cNvSpPr>
            <a:spLocks noGrp="1"/>
          </p:cNvSpPr>
          <p:nvPr>
            <p:ph type="sldNum" sz="quarter" idx="12"/>
          </p:nvPr>
        </p:nvSpPr>
        <p:spPr/>
        <p:txBody>
          <a:bodyPr/>
          <a:lstStyle/>
          <a:p>
            <a:fld id="{B0E99CB3-1887-46BB-97E9-9CE51F8E6A84}" type="slidenum">
              <a:rPr lang="en-MY" smtClean="0"/>
              <a:t>29</a:t>
            </a:fld>
            <a:endParaRPr lang="en-MY"/>
          </a:p>
        </p:txBody>
      </p:sp>
    </p:spTree>
    <p:extLst>
      <p:ext uri="{BB962C8B-B14F-4D97-AF65-F5344CB8AC3E}">
        <p14:creationId xmlns:p14="http://schemas.microsoft.com/office/powerpoint/2010/main" val="7026587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107DC-C3DC-54D0-343F-60363DEBDF54}"/>
              </a:ext>
            </a:extLst>
          </p:cNvPr>
          <p:cNvSpPr>
            <a:spLocks noGrp="1"/>
          </p:cNvSpPr>
          <p:nvPr>
            <p:ph type="title"/>
          </p:nvPr>
        </p:nvSpPr>
        <p:spPr/>
        <p:txBody>
          <a:bodyPr>
            <a:normAutofit/>
          </a:bodyPr>
          <a:lstStyle/>
          <a:p>
            <a:r>
              <a:rPr lang="en-US" dirty="0"/>
              <a:t>A GENERAL DEFINITION  OF AN ORGANIZATION AND THE FUNCTIONS IT PERFORMS:</a:t>
            </a:r>
            <a:endParaRPr lang="en-MY" dirty="0"/>
          </a:p>
        </p:txBody>
      </p:sp>
      <p:sp>
        <p:nvSpPr>
          <p:cNvPr id="3" name="Content Placeholder 2">
            <a:extLst>
              <a:ext uri="{FF2B5EF4-FFF2-40B4-BE49-F238E27FC236}">
                <a16:creationId xmlns:a16="http://schemas.microsoft.com/office/drawing/2014/main" id="{87CF009F-E0A1-42E4-CFF8-9F5BD40A40B2}"/>
              </a:ext>
            </a:extLst>
          </p:cNvPr>
          <p:cNvSpPr>
            <a:spLocks noGrp="1"/>
          </p:cNvSpPr>
          <p:nvPr>
            <p:ph idx="1"/>
          </p:nvPr>
        </p:nvSpPr>
        <p:spPr/>
        <p:txBody>
          <a:bodyPr/>
          <a:lstStyle/>
          <a:p>
            <a:r>
              <a:rPr lang="en-US" dirty="0"/>
              <a:t>ORGANIZATIONS  ARE SYSTEMS  OF ACTIVITY  IN WHICH  THE EFFORTS OF COALITIONS  ATTEMPT TO ACCOMPLISH  A SET OF  GOALS  THAT  INCLUDE THE PRESERVATION OR SURVIVAL OF THE SYSTEM; GOALS ACCOMPLISHMENT DEPENDS  SIGINIFICANTLY UPON OBTAINING RESOURCES FROM AN ENVIRONMENT  THAT THE ORGANIZATION DOES NOT CONTROL. </a:t>
            </a:r>
            <a:endParaRPr lang="en-MY" dirty="0"/>
          </a:p>
        </p:txBody>
      </p:sp>
      <p:sp>
        <p:nvSpPr>
          <p:cNvPr id="4" name="Slide Number Placeholder 3">
            <a:extLst>
              <a:ext uri="{FF2B5EF4-FFF2-40B4-BE49-F238E27FC236}">
                <a16:creationId xmlns:a16="http://schemas.microsoft.com/office/drawing/2014/main" id="{70585495-C13F-F81B-B88F-4149A656A7A5}"/>
              </a:ext>
            </a:extLst>
          </p:cNvPr>
          <p:cNvSpPr>
            <a:spLocks noGrp="1"/>
          </p:cNvSpPr>
          <p:nvPr>
            <p:ph type="sldNum" sz="quarter" idx="12"/>
          </p:nvPr>
        </p:nvSpPr>
        <p:spPr/>
        <p:txBody>
          <a:bodyPr/>
          <a:lstStyle/>
          <a:p>
            <a:fld id="{B0E99CB3-1887-46BB-97E9-9CE51F8E6A84}" type="slidenum">
              <a:rPr lang="en-MY" smtClean="0"/>
              <a:t>3</a:t>
            </a:fld>
            <a:endParaRPr lang="en-MY"/>
          </a:p>
        </p:txBody>
      </p:sp>
    </p:spTree>
    <p:extLst>
      <p:ext uri="{BB962C8B-B14F-4D97-AF65-F5344CB8AC3E}">
        <p14:creationId xmlns:p14="http://schemas.microsoft.com/office/powerpoint/2010/main" val="12030943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72C63-C538-6CEB-C003-7DC868995A9C}"/>
              </a:ext>
            </a:extLst>
          </p:cNvPr>
          <p:cNvSpPr>
            <a:spLocks noGrp="1"/>
          </p:cNvSpPr>
          <p:nvPr>
            <p:ph type="title"/>
          </p:nvPr>
        </p:nvSpPr>
        <p:spPr/>
        <p:txBody>
          <a:bodyPr/>
          <a:lstStyle/>
          <a:p>
            <a:r>
              <a:rPr lang="en-US" dirty="0"/>
              <a:t>THE  FAILURE PROCESS  OF A APATHETIC  ESTABLISHED COMPANY-TYPE 4  </a:t>
            </a:r>
            <a:endParaRPr lang="en-MY" dirty="0"/>
          </a:p>
        </p:txBody>
      </p:sp>
      <p:sp>
        <p:nvSpPr>
          <p:cNvPr id="3" name="Content Placeholder 2">
            <a:extLst>
              <a:ext uri="{FF2B5EF4-FFF2-40B4-BE49-F238E27FC236}">
                <a16:creationId xmlns:a16="http://schemas.microsoft.com/office/drawing/2014/main" id="{2AC0ED25-2DF9-B0C0-EAC9-FD5FA1D5E31B}"/>
              </a:ext>
            </a:extLst>
          </p:cNvPr>
          <p:cNvSpPr>
            <a:spLocks noGrp="1"/>
          </p:cNvSpPr>
          <p:nvPr>
            <p:ph idx="1"/>
          </p:nvPr>
        </p:nvSpPr>
        <p:spPr/>
        <p:txBody>
          <a:bodyPr/>
          <a:lstStyle/>
          <a:p>
            <a:r>
              <a:rPr lang="en-US" dirty="0"/>
              <a:t>THIS COMPANY  HAS  EXISTED  MORE OR LESS SUCCESFULLY  FOR SEVERAL YEARS. </a:t>
            </a:r>
          </a:p>
          <a:p>
            <a:r>
              <a:rPr lang="en-US" dirty="0"/>
              <a:t>TYPICAL OF THESE COMPANIES  IS THE LACK OF MOTIVATION AND COMMITMENT   OF THE COMPANY’S LEADERS. </a:t>
            </a:r>
          </a:p>
          <a:p>
            <a:r>
              <a:rPr lang="en-US" dirty="0"/>
              <a:t>AS A CONSEQUENCE, RIGID MANAGEMENT  OR ENTREPRENEURS KEEP BELIEVING IN STRATEGIES  THAT WERE SUCCESSFUL   IN THE PAST. </a:t>
            </a:r>
          </a:p>
          <a:p>
            <a:r>
              <a:rPr lang="en-US" dirty="0"/>
              <a:t>DUE TO APATHY, THEY ARE NOT AWARE OF GRADUAL CHANGES  IN THE ENVIRONMENT. </a:t>
            </a:r>
            <a:endParaRPr lang="en-MY" dirty="0"/>
          </a:p>
        </p:txBody>
      </p:sp>
      <p:sp>
        <p:nvSpPr>
          <p:cNvPr id="4" name="Slide Number Placeholder 3">
            <a:extLst>
              <a:ext uri="{FF2B5EF4-FFF2-40B4-BE49-F238E27FC236}">
                <a16:creationId xmlns:a16="http://schemas.microsoft.com/office/drawing/2014/main" id="{351A1379-4C43-9BE0-0BB9-6FF22D4948D1}"/>
              </a:ext>
            </a:extLst>
          </p:cNvPr>
          <p:cNvSpPr>
            <a:spLocks noGrp="1"/>
          </p:cNvSpPr>
          <p:nvPr>
            <p:ph type="sldNum" sz="quarter" idx="12"/>
          </p:nvPr>
        </p:nvSpPr>
        <p:spPr/>
        <p:txBody>
          <a:bodyPr/>
          <a:lstStyle/>
          <a:p>
            <a:fld id="{B0E99CB3-1887-46BB-97E9-9CE51F8E6A84}" type="slidenum">
              <a:rPr lang="en-MY" smtClean="0"/>
              <a:t>30</a:t>
            </a:fld>
            <a:endParaRPr lang="en-MY"/>
          </a:p>
        </p:txBody>
      </p:sp>
    </p:spTree>
    <p:extLst>
      <p:ext uri="{BB962C8B-B14F-4D97-AF65-F5344CB8AC3E}">
        <p14:creationId xmlns:p14="http://schemas.microsoft.com/office/powerpoint/2010/main" val="23816389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CAE35-AE5E-D6DF-D627-16F89334B81A}"/>
              </a:ext>
            </a:extLst>
          </p:cNvPr>
          <p:cNvSpPr>
            <a:spLocks noGrp="1"/>
          </p:cNvSpPr>
          <p:nvPr>
            <p:ph type="title"/>
          </p:nvPr>
        </p:nvSpPr>
        <p:spPr/>
        <p:txBody>
          <a:bodyPr/>
          <a:lstStyle/>
          <a:p>
            <a:r>
              <a:rPr lang="en-US" dirty="0"/>
              <a:t>CONTINUED…</a:t>
            </a:r>
            <a:endParaRPr lang="en-MY" dirty="0"/>
          </a:p>
        </p:txBody>
      </p:sp>
      <p:sp>
        <p:nvSpPr>
          <p:cNvPr id="3" name="Content Placeholder 2">
            <a:extLst>
              <a:ext uri="{FF2B5EF4-FFF2-40B4-BE49-F238E27FC236}">
                <a16:creationId xmlns:a16="http://schemas.microsoft.com/office/drawing/2014/main" id="{9A10B4F5-8B05-D877-0729-01B10439A0EC}"/>
              </a:ext>
            </a:extLst>
          </p:cNvPr>
          <p:cNvSpPr>
            <a:spLocks noGrp="1"/>
          </p:cNvSpPr>
          <p:nvPr>
            <p:ph idx="1"/>
          </p:nvPr>
        </p:nvSpPr>
        <p:spPr/>
        <p:txBody>
          <a:bodyPr/>
          <a:lstStyle/>
          <a:p>
            <a:r>
              <a:rPr lang="en-US" dirty="0"/>
              <a:t>WHEN THE  COMPANY’S CLOSEST COMPETITORS DO REACT  TO CHANGES  IN THE ENVIRONMENT, THE APATHETIC COMPANY LOSES ITS STRATEGIC ADVANTAGE.</a:t>
            </a:r>
          </a:p>
          <a:p>
            <a:r>
              <a:rPr lang="en-US" dirty="0"/>
              <a:t>AS A RESULT, CUSTOMERS  TEND TO  SWITCH  OVER TO COMPETITORS AND TURNOVER  DECREASES  SIGNIFICANTLY, BUT  MANAGEMENT ARE NOT FULLY AWARE  OF THE FUNDAMENTAL CAUSES.</a:t>
            </a:r>
          </a:p>
          <a:p>
            <a:r>
              <a:rPr lang="en-US" dirty="0"/>
              <a:t>INSTEAD , THEY  LOOK AT TEMPORARY  INFLUENCES TO EXPLAIN  DECREASING PROFITS.</a:t>
            </a:r>
          </a:p>
          <a:p>
            <a:endParaRPr lang="en-MY" dirty="0"/>
          </a:p>
        </p:txBody>
      </p:sp>
      <p:sp>
        <p:nvSpPr>
          <p:cNvPr id="4" name="Slide Number Placeholder 3">
            <a:extLst>
              <a:ext uri="{FF2B5EF4-FFF2-40B4-BE49-F238E27FC236}">
                <a16:creationId xmlns:a16="http://schemas.microsoft.com/office/drawing/2014/main" id="{9772B4E6-E4B4-58CB-74D5-02B3955D488F}"/>
              </a:ext>
            </a:extLst>
          </p:cNvPr>
          <p:cNvSpPr>
            <a:spLocks noGrp="1"/>
          </p:cNvSpPr>
          <p:nvPr>
            <p:ph type="sldNum" sz="quarter" idx="12"/>
          </p:nvPr>
        </p:nvSpPr>
        <p:spPr/>
        <p:txBody>
          <a:bodyPr/>
          <a:lstStyle/>
          <a:p>
            <a:fld id="{B0E99CB3-1887-46BB-97E9-9CE51F8E6A84}" type="slidenum">
              <a:rPr lang="en-MY" smtClean="0"/>
              <a:t>31</a:t>
            </a:fld>
            <a:endParaRPr lang="en-MY"/>
          </a:p>
        </p:txBody>
      </p:sp>
    </p:spTree>
    <p:extLst>
      <p:ext uri="{BB962C8B-B14F-4D97-AF65-F5344CB8AC3E}">
        <p14:creationId xmlns:p14="http://schemas.microsoft.com/office/powerpoint/2010/main" val="16317872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35682-D426-B921-7EC8-976D5A99DC76}"/>
              </a:ext>
            </a:extLst>
          </p:cNvPr>
          <p:cNvSpPr>
            <a:spLocks noGrp="1"/>
          </p:cNvSpPr>
          <p:nvPr>
            <p:ph type="title"/>
          </p:nvPr>
        </p:nvSpPr>
        <p:spPr/>
        <p:txBody>
          <a:bodyPr/>
          <a:lstStyle/>
          <a:p>
            <a:r>
              <a:rPr lang="en-US" dirty="0"/>
              <a:t>CONTINUED…</a:t>
            </a:r>
            <a:endParaRPr lang="en-MY" dirty="0"/>
          </a:p>
        </p:txBody>
      </p:sp>
      <p:sp>
        <p:nvSpPr>
          <p:cNvPr id="3" name="Content Placeholder 2">
            <a:extLst>
              <a:ext uri="{FF2B5EF4-FFF2-40B4-BE49-F238E27FC236}">
                <a16:creationId xmlns:a16="http://schemas.microsoft.com/office/drawing/2014/main" id="{95DEA4DC-3CBA-43C3-F4AF-8C2D4B84BD19}"/>
              </a:ext>
            </a:extLst>
          </p:cNvPr>
          <p:cNvSpPr>
            <a:spLocks noGrp="1"/>
          </p:cNvSpPr>
          <p:nvPr>
            <p:ph idx="1"/>
          </p:nvPr>
        </p:nvSpPr>
        <p:spPr/>
        <p:txBody>
          <a:bodyPr>
            <a:normAutofit lnSpcReduction="10000"/>
          </a:bodyPr>
          <a:lstStyle/>
          <a:p>
            <a:r>
              <a:rPr lang="en-US" dirty="0"/>
              <a:t>MANAGEMENT WILL NOT RECOGNIZE UNTIL THEY SUFFER   FROM A SIGNIFICANT LACK OF INTERNAL FINANCE. </a:t>
            </a:r>
          </a:p>
          <a:p>
            <a:r>
              <a:rPr lang="en-US" dirty="0"/>
              <a:t>UNFORTUNATELY, THE RECOVERY PLAN  CONTAINS MAJOR DEFICIENCIES, AS MANAGEMENT,  BECAUSE OF THEIR RIGIDITY AND LIMITED COMMITMENT, ARE NOT FULLY AWARE  OF THE THREATS TO,  AND OPPORTUNITIES  OF THE COMPANY.</a:t>
            </a:r>
          </a:p>
          <a:p>
            <a:r>
              <a:rPr lang="en-US" dirty="0"/>
              <a:t>THIS RESULTS IN  INAPPRORIATE CAPITAL EXPENDITURES, AND LOW SALES  ARE INSUFFICIENT  TO COVER THE COMPANY’S INCREASED  EXPENSES FOR GOODS, PERSONNEL AND INTEREST.   </a:t>
            </a:r>
            <a:endParaRPr lang="en-MY" dirty="0"/>
          </a:p>
        </p:txBody>
      </p:sp>
      <p:sp>
        <p:nvSpPr>
          <p:cNvPr id="4" name="Slide Number Placeholder 3">
            <a:extLst>
              <a:ext uri="{FF2B5EF4-FFF2-40B4-BE49-F238E27FC236}">
                <a16:creationId xmlns:a16="http://schemas.microsoft.com/office/drawing/2014/main" id="{8A02F7EA-3AC9-F405-5208-A3D5726608C8}"/>
              </a:ext>
            </a:extLst>
          </p:cNvPr>
          <p:cNvSpPr>
            <a:spLocks noGrp="1"/>
          </p:cNvSpPr>
          <p:nvPr>
            <p:ph type="sldNum" sz="quarter" idx="12"/>
          </p:nvPr>
        </p:nvSpPr>
        <p:spPr/>
        <p:txBody>
          <a:bodyPr/>
          <a:lstStyle/>
          <a:p>
            <a:fld id="{B0E99CB3-1887-46BB-97E9-9CE51F8E6A84}" type="slidenum">
              <a:rPr lang="en-MY" smtClean="0"/>
              <a:t>32</a:t>
            </a:fld>
            <a:endParaRPr lang="en-MY"/>
          </a:p>
        </p:txBody>
      </p:sp>
    </p:spTree>
    <p:extLst>
      <p:ext uri="{BB962C8B-B14F-4D97-AF65-F5344CB8AC3E}">
        <p14:creationId xmlns:p14="http://schemas.microsoft.com/office/powerpoint/2010/main" val="23303172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889EB0-2DDD-4CAD-0042-5B5EEB1A4FA4}"/>
              </a:ext>
            </a:extLst>
          </p:cNvPr>
          <p:cNvSpPr>
            <a:spLocks noGrp="1"/>
          </p:cNvSpPr>
          <p:nvPr>
            <p:ph type="title"/>
          </p:nvPr>
        </p:nvSpPr>
        <p:spPr/>
        <p:txBody>
          <a:bodyPr/>
          <a:lstStyle/>
          <a:p>
            <a:r>
              <a:rPr lang="en-US" dirty="0"/>
              <a:t>CONTINUED…</a:t>
            </a:r>
            <a:endParaRPr lang="en-MY" dirty="0"/>
          </a:p>
        </p:txBody>
      </p:sp>
      <p:sp>
        <p:nvSpPr>
          <p:cNvPr id="3" name="Content Placeholder 2">
            <a:extLst>
              <a:ext uri="{FF2B5EF4-FFF2-40B4-BE49-F238E27FC236}">
                <a16:creationId xmlns:a16="http://schemas.microsoft.com/office/drawing/2014/main" id="{3989B629-DF30-B81B-65E3-124B60AC615B}"/>
              </a:ext>
            </a:extLst>
          </p:cNvPr>
          <p:cNvSpPr>
            <a:spLocks noGrp="1"/>
          </p:cNvSpPr>
          <p:nvPr>
            <p:ph idx="1"/>
          </p:nvPr>
        </p:nvSpPr>
        <p:spPr/>
        <p:txBody>
          <a:bodyPr>
            <a:normAutofit fontScale="92500" lnSpcReduction="10000"/>
          </a:bodyPr>
          <a:lstStyle/>
          <a:p>
            <a:r>
              <a:rPr lang="en-US" dirty="0"/>
              <a:t>BECAUSE  OF THE FAILING RESTRUCURING, THE COMPANY LOST ITS  FINANCIAL STRENGTH  AND STARTS TO SUFFER  FROM  LIQUIDITY AND SOLVENCY PROBLEMS. </a:t>
            </a:r>
          </a:p>
          <a:p>
            <a:r>
              <a:rPr lang="en-US" dirty="0"/>
              <a:t>CREDITORS  BECOME AWARE  OF THE PROBLEMS  AND DOUBT THE SURVIVAL OF THE  COMPANY.</a:t>
            </a:r>
          </a:p>
          <a:p>
            <a:r>
              <a:rPr lang="en-US" dirty="0"/>
              <a:t>THE SMALL GROUP  OF CUSTOMERS  THAT DID NOT SWITCH TO COMPETITORS ALSO FEAR  A LACK OF SERVICE AND LOSE THEIR FAITH IN THE  COMPANY. </a:t>
            </a:r>
          </a:p>
          <a:p>
            <a:r>
              <a:rPr lang="en-US" dirty="0"/>
              <a:t>MANAGEMENT ARE FULLY AWARE  OF THE SITUATION , BUT THERE IS  LITTLE CHANCE FOR THE COMPANY TO SURVIVE AFTER  SEVERAL YEARS  OF APATHETIC MANAGEMENT  AND A DESPERATE FINANCIAL SITUATION.</a:t>
            </a:r>
            <a:endParaRPr lang="en-MY" dirty="0"/>
          </a:p>
        </p:txBody>
      </p:sp>
      <p:sp>
        <p:nvSpPr>
          <p:cNvPr id="4" name="Slide Number Placeholder 3">
            <a:extLst>
              <a:ext uri="{FF2B5EF4-FFF2-40B4-BE49-F238E27FC236}">
                <a16:creationId xmlns:a16="http://schemas.microsoft.com/office/drawing/2014/main" id="{51C4D6DC-5136-D8B3-C88C-D00D9ADF945C}"/>
              </a:ext>
            </a:extLst>
          </p:cNvPr>
          <p:cNvSpPr>
            <a:spLocks noGrp="1"/>
          </p:cNvSpPr>
          <p:nvPr>
            <p:ph type="sldNum" sz="quarter" idx="12"/>
          </p:nvPr>
        </p:nvSpPr>
        <p:spPr/>
        <p:txBody>
          <a:bodyPr/>
          <a:lstStyle/>
          <a:p>
            <a:fld id="{B0E99CB3-1887-46BB-97E9-9CE51F8E6A84}" type="slidenum">
              <a:rPr lang="en-MY" smtClean="0"/>
              <a:t>33</a:t>
            </a:fld>
            <a:endParaRPr lang="en-MY"/>
          </a:p>
        </p:txBody>
      </p:sp>
    </p:spTree>
    <p:extLst>
      <p:ext uri="{BB962C8B-B14F-4D97-AF65-F5344CB8AC3E}">
        <p14:creationId xmlns:p14="http://schemas.microsoft.com/office/powerpoint/2010/main" val="25053569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C3545-451B-5FDC-F696-BFD0EB0F2EE1}"/>
              </a:ext>
            </a:extLst>
          </p:cNvPr>
          <p:cNvSpPr>
            <a:spLocks noGrp="1"/>
          </p:cNvSpPr>
          <p:nvPr>
            <p:ph type="title"/>
          </p:nvPr>
        </p:nvSpPr>
        <p:spPr/>
        <p:txBody>
          <a:bodyPr/>
          <a:lstStyle/>
          <a:p>
            <a:r>
              <a:rPr lang="en-US" dirty="0"/>
              <a:t>CONCLUSION </a:t>
            </a:r>
            <a:endParaRPr lang="en-MY" dirty="0"/>
          </a:p>
        </p:txBody>
      </p:sp>
      <p:sp>
        <p:nvSpPr>
          <p:cNvPr id="3" name="Content Placeholder 2">
            <a:extLst>
              <a:ext uri="{FF2B5EF4-FFF2-40B4-BE49-F238E27FC236}">
                <a16:creationId xmlns:a16="http://schemas.microsoft.com/office/drawing/2014/main" id="{369C4C67-2C25-5632-9C32-E5B8ED0019CF}"/>
              </a:ext>
            </a:extLst>
          </p:cNvPr>
          <p:cNvSpPr>
            <a:spLocks noGrp="1"/>
          </p:cNvSpPr>
          <p:nvPr>
            <p:ph idx="1"/>
          </p:nvPr>
        </p:nvSpPr>
        <p:spPr/>
        <p:txBody>
          <a:bodyPr/>
          <a:lstStyle/>
          <a:p>
            <a:r>
              <a:rPr lang="en-US" dirty="0"/>
              <a:t>STUDIES  HAVE SHOWN THAT  MORE THAN  70 PER CENT  OF COMPANIES FAILED DESPITE  EFFORTS TO  CHANGE .</a:t>
            </a:r>
          </a:p>
          <a:p>
            <a:r>
              <a:rPr lang="en-US" dirty="0"/>
              <a:t>NEVERTHELESS,  DOING NOTHING WILL LEAD  TO DIRE  CONSEQUENCES, EVEN FOR ESTABLISHED COMPANIES, AS INDICATED BY THE FAILURE OF  THE  APATHETIC  COMPANY.</a:t>
            </a:r>
            <a:endParaRPr lang="en-MY" dirty="0"/>
          </a:p>
        </p:txBody>
      </p:sp>
      <p:sp>
        <p:nvSpPr>
          <p:cNvPr id="4" name="Slide Number Placeholder 3">
            <a:extLst>
              <a:ext uri="{FF2B5EF4-FFF2-40B4-BE49-F238E27FC236}">
                <a16:creationId xmlns:a16="http://schemas.microsoft.com/office/drawing/2014/main" id="{CD977DA7-EB0A-5FDC-D156-CE9EDC00E8F9}"/>
              </a:ext>
            </a:extLst>
          </p:cNvPr>
          <p:cNvSpPr>
            <a:spLocks noGrp="1"/>
          </p:cNvSpPr>
          <p:nvPr>
            <p:ph type="sldNum" sz="quarter" idx="12"/>
          </p:nvPr>
        </p:nvSpPr>
        <p:spPr/>
        <p:txBody>
          <a:bodyPr/>
          <a:lstStyle/>
          <a:p>
            <a:fld id="{B0E99CB3-1887-46BB-97E9-9CE51F8E6A84}" type="slidenum">
              <a:rPr lang="en-MY" smtClean="0"/>
              <a:t>34</a:t>
            </a:fld>
            <a:endParaRPr lang="en-MY"/>
          </a:p>
        </p:txBody>
      </p:sp>
    </p:spTree>
    <p:extLst>
      <p:ext uri="{BB962C8B-B14F-4D97-AF65-F5344CB8AC3E}">
        <p14:creationId xmlns:p14="http://schemas.microsoft.com/office/powerpoint/2010/main" val="15351176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54DFA0-2080-D712-06DC-DA6AE69A1912}"/>
              </a:ext>
            </a:extLst>
          </p:cNvPr>
          <p:cNvSpPr>
            <a:spLocks noGrp="1"/>
          </p:cNvSpPr>
          <p:nvPr>
            <p:ph type="ctrTitle"/>
          </p:nvPr>
        </p:nvSpPr>
        <p:spPr>
          <a:xfrm>
            <a:off x="1451295" y="1"/>
            <a:ext cx="7566870" cy="3355596"/>
          </a:xfrm>
        </p:spPr>
        <p:txBody>
          <a:bodyPr>
            <a:noAutofit/>
          </a:bodyPr>
          <a:lstStyle/>
          <a:p>
            <a:r>
              <a:rPr lang="en-US" sz="2800" dirty="0"/>
              <a:t>THUS, AN ORGANIZATION DIES WHEN THE SYSTEMS UPON WHICH  INTERACTIONS WERE BASED  CEASED THEIR FUNCTIONING IN A CRITICAL WAY, ESSENTIAL COALITIONS ABANDON THE ORGANIZATION AND IMPORTANT GOALS CANNOT  BE ACHIEVED BECAUSE THE ENVIRONMENT DOES NOT GRANT THE RESOURCES NECESSARY FOR SURVIVAL    </a:t>
            </a:r>
            <a:endParaRPr lang="en-MY" sz="2800" dirty="0"/>
          </a:p>
        </p:txBody>
      </p:sp>
      <p:sp>
        <p:nvSpPr>
          <p:cNvPr id="3" name="Slide Number Placeholder 2">
            <a:extLst>
              <a:ext uri="{FF2B5EF4-FFF2-40B4-BE49-F238E27FC236}">
                <a16:creationId xmlns:a16="http://schemas.microsoft.com/office/drawing/2014/main" id="{47679178-6F1B-2628-81D7-435D409246AD}"/>
              </a:ext>
            </a:extLst>
          </p:cNvPr>
          <p:cNvSpPr>
            <a:spLocks noGrp="1"/>
          </p:cNvSpPr>
          <p:nvPr>
            <p:ph type="sldNum" sz="quarter" idx="12"/>
          </p:nvPr>
        </p:nvSpPr>
        <p:spPr/>
        <p:txBody>
          <a:bodyPr/>
          <a:lstStyle/>
          <a:p>
            <a:fld id="{B0E99CB3-1887-46BB-97E9-9CE51F8E6A84}" type="slidenum">
              <a:rPr lang="en-MY" smtClean="0"/>
              <a:t>4</a:t>
            </a:fld>
            <a:endParaRPr lang="en-MY"/>
          </a:p>
        </p:txBody>
      </p:sp>
    </p:spTree>
    <p:extLst>
      <p:ext uri="{BB962C8B-B14F-4D97-AF65-F5344CB8AC3E}">
        <p14:creationId xmlns:p14="http://schemas.microsoft.com/office/powerpoint/2010/main" val="26077701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C92C03-D0AB-7B1F-8F9D-1B2C5B6EFCB3}"/>
              </a:ext>
            </a:extLst>
          </p:cNvPr>
          <p:cNvSpPr>
            <a:spLocks noGrp="1"/>
          </p:cNvSpPr>
          <p:nvPr>
            <p:ph type="title"/>
          </p:nvPr>
        </p:nvSpPr>
        <p:spPr/>
        <p:txBody>
          <a:bodyPr>
            <a:normAutofit/>
          </a:bodyPr>
          <a:lstStyle/>
          <a:p>
            <a:r>
              <a:rPr lang="en-US" dirty="0"/>
              <a:t>IN OTHER WORDS, A WORKING DEFINITION FOR ORGANIZATIONAL DEATH COULD BE </a:t>
            </a:r>
            <a:endParaRPr lang="en-MY" dirty="0"/>
          </a:p>
        </p:txBody>
      </p:sp>
      <p:sp>
        <p:nvSpPr>
          <p:cNvPr id="3" name="Content Placeholder 2">
            <a:extLst>
              <a:ext uri="{FF2B5EF4-FFF2-40B4-BE49-F238E27FC236}">
                <a16:creationId xmlns:a16="http://schemas.microsoft.com/office/drawing/2014/main" id="{E7EE8992-D965-3C41-EC13-9644EDF7DF60}"/>
              </a:ext>
            </a:extLst>
          </p:cNvPr>
          <p:cNvSpPr>
            <a:spLocks noGrp="1"/>
          </p:cNvSpPr>
          <p:nvPr>
            <p:ph idx="1"/>
          </p:nvPr>
        </p:nvSpPr>
        <p:spPr/>
        <p:txBody>
          <a:bodyPr>
            <a:normAutofit/>
          </a:bodyPr>
          <a:lstStyle/>
          <a:p>
            <a:r>
              <a:rPr lang="en-US" dirty="0"/>
              <a:t>A  CRITICAL  AND IRREVERSABLE  LOSS BY THE SYSTEM..</a:t>
            </a:r>
          </a:p>
          <a:p>
            <a:r>
              <a:rPr lang="en-US" dirty="0"/>
              <a:t>“CRITICAL LOSS” MEANING THE LOSS  IN THE ABILITY TO DETERMINE WHETHER ONE’S EXISTENCE  WILL CONTINUE. </a:t>
            </a:r>
          </a:p>
          <a:p>
            <a:r>
              <a:rPr lang="en-US" dirty="0"/>
              <a:t>IN THE CASE OF </a:t>
            </a:r>
            <a:r>
              <a:rPr lang="en-US" dirty="0" err="1"/>
              <a:t>OF</a:t>
            </a:r>
            <a:r>
              <a:rPr lang="en-US" dirty="0"/>
              <a:t> A BUSINESS ENTITY , THIS WOULD  BE THE LOSS  OF THE ABILITY  TO CONTROL WHETHER THE ORGANIZATION LIQUIDATES.</a:t>
            </a:r>
          </a:p>
          <a:p>
            <a:r>
              <a:rPr lang="en-US" dirty="0"/>
              <a:t>SUCH LOSS OF CONTROL CAN OCCUR  WHEN THE ORGANIZATION  IS EITHER  PURCHASED OR  SUBORDINATE  IN A MERGER. </a:t>
            </a:r>
            <a:endParaRPr lang="en-MY" dirty="0"/>
          </a:p>
        </p:txBody>
      </p:sp>
      <p:sp>
        <p:nvSpPr>
          <p:cNvPr id="4" name="Slide Number Placeholder 3">
            <a:extLst>
              <a:ext uri="{FF2B5EF4-FFF2-40B4-BE49-F238E27FC236}">
                <a16:creationId xmlns:a16="http://schemas.microsoft.com/office/drawing/2014/main" id="{677B35BC-C77A-96FE-BFC1-16597FB630AD}"/>
              </a:ext>
            </a:extLst>
          </p:cNvPr>
          <p:cNvSpPr>
            <a:spLocks noGrp="1"/>
          </p:cNvSpPr>
          <p:nvPr>
            <p:ph type="sldNum" sz="quarter" idx="12"/>
          </p:nvPr>
        </p:nvSpPr>
        <p:spPr/>
        <p:txBody>
          <a:bodyPr/>
          <a:lstStyle/>
          <a:p>
            <a:fld id="{B0E99CB3-1887-46BB-97E9-9CE51F8E6A84}" type="slidenum">
              <a:rPr lang="en-MY" smtClean="0"/>
              <a:t>5</a:t>
            </a:fld>
            <a:endParaRPr lang="en-MY"/>
          </a:p>
        </p:txBody>
      </p:sp>
    </p:spTree>
    <p:extLst>
      <p:ext uri="{BB962C8B-B14F-4D97-AF65-F5344CB8AC3E}">
        <p14:creationId xmlns:p14="http://schemas.microsoft.com/office/powerpoint/2010/main" val="24966043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1849F-B737-47F7-887D-D9D920B66581}"/>
              </a:ext>
            </a:extLst>
          </p:cNvPr>
          <p:cNvSpPr>
            <a:spLocks noGrp="1"/>
          </p:cNvSpPr>
          <p:nvPr>
            <p:ph type="title"/>
          </p:nvPr>
        </p:nvSpPr>
        <p:spPr/>
        <p:txBody>
          <a:bodyPr/>
          <a:lstStyle/>
          <a:p>
            <a:r>
              <a:rPr lang="en-US" dirty="0"/>
              <a:t>CONCEPTUAL  MODEL OF FAILURE</a:t>
            </a:r>
            <a:endParaRPr lang="en-MY" dirty="0"/>
          </a:p>
        </p:txBody>
      </p:sp>
      <p:sp>
        <p:nvSpPr>
          <p:cNvPr id="3" name="Slide Number Placeholder 2">
            <a:extLst>
              <a:ext uri="{FF2B5EF4-FFF2-40B4-BE49-F238E27FC236}">
                <a16:creationId xmlns:a16="http://schemas.microsoft.com/office/drawing/2014/main" id="{4986F47B-EFC9-62E0-9F5A-2179D79D3B1E}"/>
              </a:ext>
            </a:extLst>
          </p:cNvPr>
          <p:cNvSpPr>
            <a:spLocks noGrp="1"/>
          </p:cNvSpPr>
          <p:nvPr>
            <p:ph type="sldNum" sz="quarter" idx="12"/>
          </p:nvPr>
        </p:nvSpPr>
        <p:spPr/>
        <p:txBody>
          <a:bodyPr/>
          <a:lstStyle/>
          <a:p>
            <a:fld id="{B0E99CB3-1887-46BB-97E9-9CE51F8E6A84}" type="slidenum">
              <a:rPr lang="en-MY" smtClean="0"/>
              <a:t>6</a:t>
            </a:fld>
            <a:endParaRPr lang="en-MY"/>
          </a:p>
        </p:txBody>
      </p:sp>
    </p:spTree>
    <p:extLst>
      <p:ext uri="{BB962C8B-B14F-4D97-AF65-F5344CB8AC3E}">
        <p14:creationId xmlns:p14="http://schemas.microsoft.com/office/powerpoint/2010/main" val="23358791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EEDD5-DA9F-A9BD-305E-4DE86AD8D492}"/>
              </a:ext>
            </a:extLst>
          </p:cNvPr>
          <p:cNvSpPr>
            <a:spLocks noGrp="1"/>
          </p:cNvSpPr>
          <p:nvPr>
            <p:ph type="title"/>
          </p:nvPr>
        </p:nvSpPr>
        <p:spPr/>
        <p:txBody>
          <a:bodyPr/>
          <a:lstStyle/>
          <a:p>
            <a:r>
              <a:rPr lang="en-US" dirty="0"/>
              <a:t>FAILURE AS A PROCESS</a:t>
            </a:r>
            <a:endParaRPr lang="en-MY" dirty="0"/>
          </a:p>
        </p:txBody>
      </p:sp>
      <p:sp>
        <p:nvSpPr>
          <p:cNvPr id="3" name="Content Placeholder 2">
            <a:extLst>
              <a:ext uri="{FF2B5EF4-FFF2-40B4-BE49-F238E27FC236}">
                <a16:creationId xmlns:a16="http://schemas.microsoft.com/office/drawing/2014/main" id="{F8823007-03A9-60FA-3C53-990ABEE4A07E}"/>
              </a:ext>
            </a:extLst>
          </p:cNvPr>
          <p:cNvSpPr>
            <a:spLocks noGrp="1"/>
          </p:cNvSpPr>
          <p:nvPr>
            <p:ph idx="1"/>
          </p:nvPr>
        </p:nvSpPr>
        <p:spPr/>
        <p:txBody>
          <a:bodyPr/>
          <a:lstStyle/>
          <a:p>
            <a:r>
              <a:rPr lang="en-US" dirty="0"/>
              <a:t>ARGENTI  (1976)</a:t>
            </a:r>
          </a:p>
          <a:p>
            <a:pPr marL="0" indent="0">
              <a:buNone/>
            </a:pPr>
            <a:r>
              <a:rPr lang="en-US" dirty="0"/>
              <a:t>“HE DESRIBED THE RELATION BETWEEN NON-FINANCIAL CAUSES OF BANKRUPTCY AND THEIR FINANCIAL EFFECTS  TO BE WITHIN THREE DIFFERENT FAILURE PROJECTIONS”</a:t>
            </a:r>
            <a:endParaRPr lang="en-MY" dirty="0"/>
          </a:p>
        </p:txBody>
      </p:sp>
      <p:sp>
        <p:nvSpPr>
          <p:cNvPr id="4" name="Slide Number Placeholder 3">
            <a:extLst>
              <a:ext uri="{FF2B5EF4-FFF2-40B4-BE49-F238E27FC236}">
                <a16:creationId xmlns:a16="http://schemas.microsoft.com/office/drawing/2014/main" id="{117824E2-8BC2-734C-D12A-B865C0F225C0}"/>
              </a:ext>
            </a:extLst>
          </p:cNvPr>
          <p:cNvSpPr>
            <a:spLocks noGrp="1"/>
          </p:cNvSpPr>
          <p:nvPr>
            <p:ph type="sldNum" sz="quarter" idx="12"/>
          </p:nvPr>
        </p:nvSpPr>
        <p:spPr/>
        <p:txBody>
          <a:bodyPr/>
          <a:lstStyle/>
          <a:p>
            <a:fld id="{B0E99CB3-1887-46BB-97E9-9CE51F8E6A84}" type="slidenum">
              <a:rPr lang="en-MY" smtClean="0"/>
              <a:t>7</a:t>
            </a:fld>
            <a:endParaRPr lang="en-MY"/>
          </a:p>
        </p:txBody>
      </p:sp>
    </p:spTree>
    <p:extLst>
      <p:ext uri="{BB962C8B-B14F-4D97-AF65-F5344CB8AC3E}">
        <p14:creationId xmlns:p14="http://schemas.microsoft.com/office/powerpoint/2010/main" val="4049319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C5F72-C4D8-533C-A4A9-8E370D6BF8F4}"/>
              </a:ext>
            </a:extLst>
          </p:cNvPr>
          <p:cNvSpPr>
            <a:spLocks noGrp="1"/>
          </p:cNvSpPr>
          <p:nvPr>
            <p:ph type="title"/>
          </p:nvPr>
        </p:nvSpPr>
        <p:spPr/>
        <p:txBody>
          <a:bodyPr/>
          <a:lstStyle/>
          <a:p>
            <a:r>
              <a:rPr lang="en-US" dirty="0"/>
              <a:t>FIRST TRAJECTORY </a:t>
            </a:r>
            <a:endParaRPr lang="en-MY" dirty="0"/>
          </a:p>
        </p:txBody>
      </p:sp>
      <p:sp>
        <p:nvSpPr>
          <p:cNvPr id="3" name="Content Placeholder 2">
            <a:extLst>
              <a:ext uri="{FF2B5EF4-FFF2-40B4-BE49-F238E27FC236}">
                <a16:creationId xmlns:a16="http://schemas.microsoft.com/office/drawing/2014/main" id="{D8393AF2-EE1F-DED4-47A2-9B2F6291A95F}"/>
              </a:ext>
            </a:extLst>
          </p:cNvPr>
          <p:cNvSpPr>
            <a:spLocks noGrp="1"/>
          </p:cNvSpPr>
          <p:nvPr>
            <p:ph idx="1"/>
          </p:nvPr>
        </p:nvSpPr>
        <p:spPr/>
        <p:txBody>
          <a:bodyPr/>
          <a:lstStyle/>
          <a:p>
            <a:r>
              <a:rPr lang="en-US" dirty="0"/>
              <a:t>THE FIRST TRAJECTORY  OF FAILING COMPANIES REVEALS THE TYPICAL FAILURE PATH  OF  A START-UP COMPANY  THAT “NEVER GETS OFF THE GROUND” LED BY AN AUTOCRAT  OR A VERY SMALL GROUP  OF MANAGERS WITH A SMALL SPECTRUM OF SKILLS. </a:t>
            </a:r>
            <a:endParaRPr lang="en-MY" dirty="0"/>
          </a:p>
        </p:txBody>
      </p:sp>
      <p:sp>
        <p:nvSpPr>
          <p:cNvPr id="4" name="Slide Number Placeholder 3">
            <a:extLst>
              <a:ext uri="{FF2B5EF4-FFF2-40B4-BE49-F238E27FC236}">
                <a16:creationId xmlns:a16="http://schemas.microsoft.com/office/drawing/2014/main" id="{32A0FDEA-5FD2-C8C3-07AB-60DCA1826AF6}"/>
              </a:ext>
            </a:extLst>
          </p:cNvPr>
          <p:cNvSpPr>
            <a:spLocks noGrp="1"/>
          </p:cNvSpPr>
          <p:nvPr>
            <p:ph type="sldNum" sz="quarter" idx="12"/>
          </p:nvPr>
        </p:nvSpPr>
        <p:spPr/>
        <p:txBody>
          <a:bodyPr/>
          <a:lstStyle/>
          <a:p>
            <a:fld id="{B0E99CB3-1887-46BB-97E9-9CE51F8E6A84}" type="slidenum">
              <a:rPr lang="en-MY" smtClean="0"/>
              <a:t>8</a:t>
            </a:fld>
            <a:endParaRPr lang="en-MY"/>
          </a:p>
        </p:txBody>
      </p:sp>
    </p:spTree>
    <p:extLst>
      <p:ext uri="{BB962C8B-B14F-4D97-AF65-F5344CB8AC3E}">
        <p14:creationId xmlns:p14="http://schemas.microsoft.com/office/powerpoint/2010/main" val="12011541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19B513-CE75-0091-BE19-4F0E0AF434E2}"/>
              </a:ext>
            </a:extLst>
          </p:cNvPr>
          <p:cNvSpPr>
            <a:spLocks noGrp="1"/>
          </p:cNvSpPr>
          <p:nvPr>
            <p:ph type="title"/>
          </p:nvPr>
        </p:nvSpPr>
        <p:spPr/>
        <p:txBody>
          <a:bodyPr/>
          <a:lstStyle/>
          <a:p>
            <a:r>
              <a:rPr lang="en-US" dirty="0"/>
              <a:t>SECOND TRAJECTORY</a:t>
            </a:r>
            <a:endParaRPr lang="en-MY" dirty="0"/>
          </a:p>
        </p:txBody>
      </p:sp>
      <p:sp>
        <p:nvSpPr>
          <p:cNvPr id="3" name="Content Placeholder 2">
            <a:extLst>
              <a:ext uri="{FF2B5EF4-FFF2-40B4-BE49-F238E27FC236}">
                <a16:creationId xmlns:a16="http://schemas.microsoft.com/office/drawing/2014/main" id="{C791C0EC-21A3-D7BE-A6C4-A3350618661A}"/>
              </a:ext>
            </a:extLst>
          </p:cNvPr>
          <p:cNvSpPr>
            <a:spLocks noGrp="1"/>
          </p:cNvSpPr>
          <p:nvPr>
            <p:ph idx="1"/>
          </p:nvPr>
        </p:nvSpPr>
        <p:spPr>
          <a:xfrm>
            <a:off x="804644" y="1825625"/>
            <a:ext cx="10515600" cy="4351338"/>
          </a:xfrm>
        </p:spPr>
        <p:txBody>
          <a:bodyPr>
            <a:normAutofit/>
          </a:bodyPr>
          <a:lstStyle/>
          <a:p>
            <a:r>
              <a:rPr lang="en-US" dirty="0"/>
              <a:t>IT  GIVES AN EXPLANATION OF THE BANKRUPTCY  OF YOUNG COMPANIES THAT GO  BANKRUPT AFTER VERY PREPITIOUS GROWTH AND AN EVEN STEEPER DECLINE. </a:t>
            </a:r>
          </a:p>
          <a:p>
            <a:r>
              <a:rPr lang="en-US" dirty="0"/>
              <a:t>THESE COMPANIES ALSO COLLAPSE BECAUSE  OF MANAGEMENT DEFICIENCIES., BUT THERE IS AN IMPORTANT  DIFFERENCE  FROM THE FIRST PATH, NAMELY THE  MANAGER’S OUTSTANDING PERSONALITIES: FLAMBOYANT, EXTREMELY AMBITIOUS, SUPER SALESMEN  ENSURE A SWIFT  COMPANY TAKE-OFF.</a:t>
            </a:r>
          </a:p>
          <a:p>
            <a:r>
              <a:rPr lang="en-US" dirty="0"/>
              <a:t>THE  COMPANY GOES BANKRUPT  BECAUSE MANAGEMENT REFUSE TO INTRODUCE A SOUND OPERATIONAL AND FINANCIAL STRUCTURE.</a:t>
            </a:r>
          </a:p>
          <a:p>
            <a:pPr marL="0" indent="0">
              <a:buNone/>
            </a:pPr>
            <a:endParaRPr lang="en-US" dirty="0"/>
          </a:p>
          <a:p>
            <a:r>
              <a:rPr lang="en-US" dirty="0"/>
              <a:t>   </a:t>
            </a:r>
            <a:endParaRPr lang="en-MY" dirty="0"/>
          </a:p>
        </p:txBody>
      </p:sp>
      <p:sp>
        <p:nvSpPr>
          <p:cNvPr id="4" name="Slide Number Placeholder 3">
            <a:extLst>
              <a:ext uri="{FF2B5EF4-FFF2-40B4-BE49-F238E27FC236}">
                <a16:creationId xmlns:a16="http://schemas.microsoft.com/office/drawing/2014/main" id="{8EAE5BAB-5542-80D7-BDF7-8C248DD3B6B0}"/>
              </a:ext>
            </a:extLst>
          </p:cNvPr>
          <p:cNvSpPr>
            <a:spLocks noGrp="1"/>
          </p:cNvSpPr>
          <p:nvPr>
            <p:ph type="sldNum" sz="quarter" idx="12"/>
          </p:nvPr>
        </p:nvSpPr>
        <p:spPr/>
        <p:txBody>
          <a:bodyPr/>
          <a:lstStyle/>
          <a:p>
            <a:fld id="{B0E99CB3-1887-46BB-97E9-9CE51F8E6A84}" type="slidenum">
              <a:rPr lang="en-MY" smtClean="0"/>
              <a:t>9</a:t>
            </a:fld>
            <a:endParaRPr lang="en-MY"/>
          </a:p>
        </p:txBody>
      </p:sp>
    </p:spTree>
    <p:extLst>
      <p:ext uri="{BB962C8B-B14F-4D97-AF65-F5344CB8AC3E}">
        <p14:creationId xmlns:p14="http://schemas.microsoft.com/office/powerpoint/2010/main" val="1864778749"/>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Gallery</Template>
  <TotalTime>705</TotalTime>
  <Words>2175</Words>
  <Application>Microsoft Office PowerPoint</Application>
  <PresentationFormat>Widescreen</PresentationFormat>
  <Paragraphs>168</Paragraphs>
  <Slides>34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34</vt:i4>
      </vt:variant>
    </vt:vector>
  </HeadingPairs>
  <TitlesOfParts>
    <vt:vector size="38" baseType="lpstr">
      <vt:lpstr>Aptos</vt:lpstr>
      <vt:lpstr>Arial</vt:lpstr>
      <vt:lpstr>Gill Sans MT</vt:lpstr>
      <vt:lpstr>Gallery</vt:lpstr>
      <vt:lpstr>ORGANIZATIONAL DEATH </vt:lpstr>
      <vt:lpstr>DEFINING ORGANIZATIONAL DEATH</vt:lpstr>
      <vt:lpstr>A GENERAL DEFINITION  OF AN ORGANIZATION AND THE FUNCTIONS IT PERFORMS:</vt:lpstr>
      <vt:lpstr>THUS, AN ORGANIZATION DIES WHEN THE SYSTEMS UPON WHICH  INTERACTIONS WERE BASED  CEASED THEIR FUNCTIONING IN A CRITICAL WAY, ESSENTIAL COALITIONS ABANDON THE ORGANIZATION AND IMPORTANT GOALS CANNOT  BE ACHIEVED BECAUSE THE ENVIRONMENT DOES NOT GRANT THE RESOURCES NECESSARY FOR SURVIVAL    </vt:lpstr>
      <vt:lpstr>IN OTHER WORDS, A WORKING DEFINITION FOR ORGANIZATIONAL DEATH COULD BE </vt:lpstr>
      <vt:lpstr>CONCEPTUAL  MODEL OF FAILURE</vt:lpstr>
      <vt:lpstr>FAILURE AS A PROCESS</vt:lpstr>
      <vt:lpstr>FIRST TRAJECTORY </vt:lpstr>
      <vt:lpstr>SECOND TRAJECTORY</vt:lpstr>
      <vt:lpstr>THIRD TRAJECTORY</vt:lpstr>
      <vt:lpstr>CASE STUDIES OF FAILURE PROCESS OF COMPANIES (OOGEE AND DE PRUCKER, 2006)   FOUR TYPES OF FAILIURE PROCESSES</vt:lpstr>
      <vt:lpstr>THE FOUR TYPES OF FAILURE PROCESSES</vt:lpstr>
      <vt:lpstr>THE FAILURE PROCESS OF AN UNSUCESSFUL START-UP COMPANY- TYPE 1</vt:lpstr>
      <vt:lpstr>CONTINUED…</vt:lpstr>
      <vt:lpstr>CONTINUED…</vt:lpstr>
      <vt:lpstr>THE FAILURE PROCESS OF AN AMBITIOUS GROWTH COMPANY-TYPE 2</vt:lpstr>
      <vt:lpstr>CONTINUED…</vt:lpstr>
      <vt:lpstr>CONTINUED…</vt:lpstr>
      <vt:lpstr>CONTINUNED…</vt:lpstr>
      <vt:lpstr>CONTINUED…</vt:lpstr>
      <vt:lpstr>CONTINUED…</vt:lpstr>
      <vt:lpstr>THE  FAILURE OF A DAZZLED COMPANY-TYPE 3</vt:lpstr>
      <vt:lpstr>CONTINUED…</vt:lpstr>
      <vt:lpstr>CONTINUED…</vt:lpstr>
      <vt:lpstr>CONTINUED….</vt:lpstr>
      <vt:lpstr>CONTINUED…</vt:lpstr>
      <vt:lpstr>CONTINUED…</vt:lpstr>
      <vt:lpstr>CONTINUED;;;</vt:lpstr>
      <vt:lpstr>CONTINUED…</vt:lpstr>
      <vt:lpstr>THE  FAILURE PROCESS  OF A APATHETIC  ESTABLISHED COMPANY-TYPE 4  </vt:lpstr>
      <vt:lpstr>CONTINUED…</vt:lpstr>
      <vt:lpstr>CONTINUED…</vt:lpstr>
      <vt:lpstr>CONTINUED…</vt:lpstr>
      <vt:lpstr>CONCLUSION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Dato Dr Anuar</dc:creator>
  <cp:lastModifiedBy>Dato Dr Anuar</cp:lastModifiedBy>
  <cp:revision>45</cp:revision>
  <dcterms:created xsi:type="dcterms:W3CDTF">2025-10-28T02:46:11Z</dcterms:created>
  <dcterms:modified xsi:type="dcterms:W3CDTF">2025-11-11T03:39:06Z</dcterms:modified>
</cp:coreProperties>
</file>